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handoutMasterIdLst>
    <p:handoutMasterId r:id="rId17"/>
  </p:handoutMasterIdLst>
  <p:sldIdLst>
    <p:sldId id="256" r:id="rId2"/>
    <p:sldId id="266" r:id="rId3"/>
    <p:sldId id="264" r:id="rId4"/>
    <p:sldId id="257" r:id="rId5"/>
    <p:sldId id="258" r:id="rId6"/>
    <p:sldId id="269" r:id="rId7"/>
    <p:sldId id="267" r:id="rId8"/>
    <p:sldId id="260" r:id="rId9"/>
    <p:sldId id="273" r:id="rId10"/>
    <p:sldId id="272" r:id="rId11"/>
    <p:sldId id="259" r:id="rId12"/>
    <p:sldId id="271" r:id="rId13"/>
    <p:sldId id="270" r:id="rId14"/>
    <p:sldId id="268" r:id="rId15"/>
  </p:sldIdLst>
  <p:sldSz cx="12192000" cy="6858000"/>
  <p:notesSz cx="9926638" cy="67976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3" autoAdjust="0"/>
    <p:restoredTop sz="94637" autoAdjust="0"/>
  </p:normalViewPr>
  <p:slideViewPr>
    <p:cSldViewPr snapToGrid="0">
      <p:cViewPr varScale="1">
        <p:scale>
          <a:sx n="63" d="100"/>
          <a:sy n="63" d="100"/>
        </p:scale>
        <p:origin x="78" y="384"/>
      </p:cViewPr>
      <p:guideLst/>
    </p:cSldViewPr>
  </p:slideViewPr>
  <p:outlineViewPr>
    <p:cViewPr>
      <p:scale>
        <a:sx n="33" d="100"/>
        <a:sy n="33" d="100"/>
      </p:scale>
      <p:origin x="0" y="-2088"/>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46D080F-0832-4F23-95A2-DE772468ADCB}"/>
              </a:ext>
            </a:extLst>
          </p:cNvPr>
          <p:cNvSpPr>
            <a:spLocks noGrp="1"/>
          </p:cNvSpPr>
          <p:nvPr>
            <p:ph type="hdr" sz="quarter"/>
          </p:nvPr>
        </p:nvSpPr>
        <p:spPr>
          <a:xfrm>
            <a:off x="0" y="1"/>
            <a:ext cx="4301543" cy="341064"/>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318D09CA-A9B8-4185-951A-CDCCC8825AFF}"/>
              </a:ext>
            </a:extLst>
          </p:cNvPr>
          <p:cNvSpPr>
            <a:spLocks noGrp="1"/>
          </p:cNvSpPr>
          <p:nvPr>
            <p:ph type="dt" sz="quarter" idx="1"/>
          </p:nvPr>
        </p:nvSpPr>
        <p:spPr>
          <a:xfrm>
            <a:off x="5622798" y="1"/>
            <a:ext cx="4301543" cy="341064"/>
          </a:xfrm>
          <a:prstGeom prst="rect">
            <a:avLst/>
          </a:prstGeom>
        </p:spPr>
        <p:txBody>
          <a:bodyPr vert="horz" lIns="91440" tIns="45720" rIns="91440" bIns="45720" rtlCol="0"/>
          <a:lstStyle>
            <a:lvl1pPr algn="r">
              <a:defRPr sz="1200"/>
            </a:lvl1pPr>
          </a:lstStyle>
          <a:p>
            <a:fld id="{2431F707-AB09-4A91-87CF-70CEEF4B966C}" type="datetimeFigureOut">
              <a:rPr lang="en-GB" smtClean="0"/>
              <a:t>18/02/2018</a:t>
            </a:fld>
            <a:endParaRPr lang="en-GB"/>
          </a:p>
        </p:txBody>
      </p:sp>
      <p:sp>
        <p:nvSpPr>
          <p:cNvPr id="4" name="Footer Placeholder 3">
            <a:extLst>
              <a:ext uri="{FF2B5EF4-FFF2-40B4-BE49-F238E27FC236}">
                <a16:creationId xmlns:a16="http://schemas.microsoft.com/office/drawing/2014/main" id="{4D443B6A-D70E-407E-9010-1BE1C69A74EB}"/>
              </a:ext>
            </a:extLst>
          </p:cNvPr>
          <p:cNvSpPr>
            <a:spLocks noGrp="1"/>
          </p:cNvSpPr>
          <p:nvPr>
            <p:ph type="ftr" sz="quarter" idx="2"/>
          </p:nvPr>
        </p:nvSpPr>
        <p:spPr>
          <a:xfrm>
            <a:off x="0" y="6456612"/>
            <a:ext cx="4301543" cy="341063"/>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A1943338-C441-4FD4-8BE5-B413A35370BF}"/>
              </a:ext>
            </a:extLst>
          </p:cNvPr>
          <p:cNvSpPr>
            <a:spLocks noGrp="1"/>
          </p:cNvSpPr>
          <p:nvPr>
            <p:ph type="sldNum" sz="quarter" idx="3"/>
          </p:nvPr>
        </p:nvSpPr>
        <p:spPr>
          <a:xfrm>
            <a:off x="5622798" y="6456612"/>
            <a:ext cx="4301543" cy="341063"/>
          </a:xfrm>
          <a:prstGeom prst="rect">
            <a:avLst/>
          </a:prstGeom>
        </p:spPr>
        <p:txBody>
          <a:bodyPr vert="horz" lIns="91440" tIns="45720" rIns="91440" bIns="45720" rtlCol="0" anchor="b"/>
          <a:lstStyle>
            <a:lvl1pPr algn="r">
              <a:defRPr sz="1200"/>
            </a:lvl1pPr>
          </a:lstStyle>
          <a:p>
            <a:fld id="{457904D9-CAF2-4506-A2DE-30E6F9009704}" type="slidenum">
              <a:rPr lang="en-GB" smtClean="0"/>
              <a:t>‹#›</a:t>
            </a:fld>
            <a:endParaRPr lang="en-GB"/>
          </a:p>
        </p:txBody>
      </p:sp>
    </p:spTree>
    <p:extLst>
      <p:ext uri="{BB962C8B-B14F-4D97-AF65-F5344CB8AC3E}">
        <p14:creationId xmlns:p14="http://schemas.microsoft.com/office/powerpoint/2010/main" val="19272945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301543" cy="341064"/>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622798" y="1"/>
            <a:ext cx="4301543" cy="341064"/>
          </a:xfrm>
          <a:prstGeom prst="rect">
            <a:avLst/>
          </a:prstGeom>
        </p:spPr>
        <p:txBody>
          <a:bodyPr vert="horz" lIns="91440" tIns="45720" rIns="91440" bIns="45720" rtlCol="0"/>
          <a:lstStyle>
            <a:lvl1pPr algn="r">
              <a:defRPr sz="1200"/>
            </a:lvl1pPr>
          </a:lstStyle>
          <a:p>
            <a:fld id="{EDF5C8EC-251E-416A-8597-AA0D1C96997B}" type="datetimeFigureOut">
              <a:rPr lang="en-GB" smtClean="0"/>
              <a:t>18/02/2018</a:t>
            </a:fld>
            <a:endParaRPr lang="en-GB"/>
          </a:p>
        </p:txBody>
      </p:sp>
      <p:sp>
        <p:nvSpPr>
          <p:cNvPr id="4" name="Slide Image Placeholder 3"/>
          <p:cNvSpPr>
            <a:spLocks noGrp="1" noRot="1" noChangeAspect="1"/>
          </p:cNvSpPr>
          <p:nvPr>
            <p:ph type="sldImg" idx="2"/>
          </p:nvPr>
        </p:nvSpPr>
        <p:spPr>
          <a:xfrm>
            <a:off x="2924175" y="849313"/>
            <a:ext cx="4078288" cy="229393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92664" y="3271381"/>
            <a:ext cx="7941310" cy="267658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456612"/>
            <a:ext cx="4301543" cy="341063"/>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622798" y="6456612"/>
            <a:ext cx="4301543" cy="341063"/>
          </a:xfrm>
          <a:prstGeom prst="rect">
            <a:avLst/>
          </a:prstGeom>
        </p:spPr>
        <p:txBody>
          <a:bodyPr vert="horz" lIns="91440" tIns="45720" rIns="91440" bIns="45720" rtlCol="0" anchor="b"/>
          <a:lstStyle>
            <a:lvl1pPr algn="r">
              <a:defRPr sz="1200"/>
            </a:lvl1pPr>
          </a:lstStyle>
          <a:p>
            <a:fld id="{2341D48D-24C7-4354-B016-6EF715698249}" type="slidenum">
              <a:rPr lang="en-GB" smtClean="0"/>
              <a:t>‹#›</a:t>
            </a:fld>
            <a:endParaRPr lang="en-GB"/>
          </a:p>
        </p:txBody>
      </p:sp>
    </p:spTree>
    <p:extLst>
      <p:ext uri="{BB962C8B-B14F-4D97-AF65-F5344CB8AC3E}">
        <p14:creationId xmlns:p14="http://schemas.microsoft.com/office/powerpoint/2010/main" val="36935555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Who are the entrepreneurs?</a:t>
            </a:r>
            <a:endParaRPr lang="en-US" dirty="0">
              <a:latin typeface="Calibri"/>
            </a:endParaRPr>
          </a:p>
          <a:p>
            <a:pPr marL="0" indent="0">
              <a:buNone/>
            </a:pPr>
            <a:r>
              <a:rPr lang="en-GB" dirty="0"/>
              <a:t>Joseph Schumpeter described entrepreneurs as people who:</a:t>
            </a:r>
            <a:endParaRPr lang="en-US" dirty="0"/>
          </a:p>
          <a:p>
            <a:pPr marL="514350" indent="-514350">
              <a:buAutoNum type="arabicPeriod"/>
            </a:pPr>
            <a:r>
              <a:rPr lang="en-GB" dirty="0"/>
              <a:t>greatly value self-reliance</a:t>
            </a:r>
            <a:endParaRPr lang="en-US" dirty="0"/>
          </a:p>
          <a:p>
            <a:pPr marL="514350" indent="-514350">
              <a:buAutoNum type="arabicPeriod"/>
            </a:pPr>
            <a:r>
              <a:rPr lang="en-GB" dirty="0"/>
              <a:t>strive for distinction through excellence</a:t>
            </a:r>
            <a:endParaRPr lang="en-US" dirty="0"/>
          </a:p>
          <a:p>
            <a:pPr marL="514350" indent="-514350">
              <a:buAutoNum type="arabicPeriod"/>
            </a:pPr>
            <a:r>
              <a:rPr lang="en-GB" dirty="0"/>
              <a:t>are highly optimistic (otherwise nothing would be undertaken)</a:t>
            </a:r>
          </a:p>
          <a:p>
            <a:pPr marL="514350" indent="-514350">
              <a:buAutoNum type="arabicPeriod"/>
            </a:pPr>
            <a:r>
              <a:rPr lang="en-GB" dirty="0"/>
              <a:t>always favour challenges of medium risk (neither too easy, nor ruinous)</a:t>
            </a:r>
            <a:endParaRPr lang="en-US" dirty="0"/>
          </a:p>
          <a:p>
            <a:pPr marL="0" indent="0">
              <a:buNone/>
            </a:pPr>
            <a:r>
              <a:rPr lang="en-GB" dirty="0"/>
              <a:t> http://www.businessdictionary.com/definition/entrepreneur.html</a:t>
            </a:r>
            <a:endParaRPr lang="en-US" dirty="0"/>
          </a:p>
          <a:p>
            <a:endParaRPr lang="en-US" dirty="0">
              <a:latin typeface="Calibri"/>
            </a:endParaRPr>
          </a:p>
          <a:p>
            <a:r>
              <a:rPr lang="en-US" dirty="0">
                <a:latin typeface="Calibri"/>
              </a:rPr>
              <a:t>Joseph Schumpeter born 1883 German, Czech, Austrian – Prof Harvard 1937 – died 1950 is the father of entrepreneurial theories</a:t>
            </a:r>
          </a:p>
          <a:p>
            <a:endParaRPr lang="en-GB" dirty="0"/>
          </a:p>
        </p:txBody>
      </p:sp>
      <p:sp>
        <p:nvSpPr>
          <p:cNvPr id="4" name="Slide Number Placeholder 3"/>
          <p:cNvSpPr>
            <a:spLocks noGrp="1"/>
          </p:cNvSpPr>
          <p:nvPr>
            <p:ph type="sldNum" sz="quarter" idx="10"/>
          </p:nvPr>
        </p:nvSpPr>
        <p:spPr/>
        <p:txBody>
          <a:bodyPr/>
          <a:lstStyle/>
          <a:p>
            <a:fld id="{C8DC57A8-AE18-4654-B6AF-04B3577165BE}" type="slidenum">
              <a:rPr lang="en-GB" smtClean="0"/>
              <a:t>14</a:t>
            </a:fld>
            <a:endParaRPr lang="en-GB"/>
          </a:p>
        </p:txBody>
      </p:sp>
    </p:spTree>
    <p:extLst>
      <p:ext uri="{BB962C8B-B14F-4D97-AF65-F5344CB8AC3E}">
        <p14:creationId xmlns:p14="http://schemas.microsoft.com/office/powerpoint/2010/main" val="2035125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0B789-71BC-47F8-9F5A-7A5CCAC58B0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00B4ADB-A644-477E-801A-F3003FBCF5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47AE0AD-0CB2-4F37-9F05-83DDC9E222D7}"/>
              </a:ext>
            </a:extLst>
          </p:cNvPr>
          <p:cNvSpPr>
            <a:spLocks noGrp="1"/>
          </p:cNvSpPr>
          <p:nvPr>
            <p:ph type="dt" sz="half" idx="10"/>
          </p:nvPr>
        </p:nvSpPr>
        <p:spPr/>
        <p:txBody>
          <a:bodyPr/>
          <a:lstStyle/>
          <a:p>
            <a:fld id="{E2769C22-ED7A-42A2-AC29-45457C36F6B3}" type="datetimeFigureOut">
              <a:rPr lang="en-GB" smtClean="0"/>
              <a:t>18/02/2018</a:t>
            </a:fld>
            <a:endParaRPr lang="en-GB"/>
          </a:p>
        </p:txBody>
      </p:sp>
      <p:sp>
        <p:nvSpPr>
          <p:cNvPr id="5" name="Footer Placeholder 4">
            <a:extLst>
              <a:ext uri="{FF2B5EF4-FFF2-40B4-BE49-F238E27FC236}">
                <a16:creationId xmlns:a16="http://schemas.microsoft.com/office/drawing/2014/main" id="{0739F364-25E3-4C35-8487-C4015BDBECC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10317E-2146-4B9B-BE52-9A40F1EECE91}"/>
              </a:ext>
            </a:extLst>
          </p:cNvPr>
          <p:cNvSpPr>
            <a:spLocks noGrp="1"/>
          </p:cNvSpPr>
          <p:nvPr>
            <p:ph type="sldNum" sz="quarter" idx="12"/>
          </p:nvPr>
        </p:nvSpPr>
        <p:spPr/>
        <p:txBody>
          <a:bodyPr/>
          <a:lstStyle/>
          <a:p>
            <a:fld id="{D07F6795-B4A3-4C80-8853-C01A50ECFD14}" type="slidenum">
              <a:rPr lang="en-GB" smtClean="0"/>
              <a:t>‹#›</a:t>
            </a:fld>
            <a:endParaRPr lang="en-GB"/>
          </a:p>
        </p:txBody>
      </p:sp>
    </p:spTree>
    <p:extLst>
      <p:ext uri="{BB962C8B-B14F-4D97-AF65-F5344CB8AC3E}">
        <p14:creationId xmlns:p14="http://schemas.microsoft.com/office/powerpoint/2010/main" val="21716183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BA909-A3E4-4C0D-A7F4-51AB2D266DE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9E7F2C3-4EE9-4BB0-B766-A1E850BFE13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FA25C4A-05D2-45D4-9F3B-7E580CCABF6D}"/>
              </a:ext>
            </a:extLst>
          </p:cNvPr>
          <p:cNvSpPr>
            <a:spLocks noGrp="1"/>
          </p:cNvSpPr>
          <p:nvPr>
            <p:ph type="dt" sz="half" idx="10"/>
          </p:nvPr>
        </p:nvSpPr>
        <p:spPr/>
        <p:txBody>
          <a:bodyPr/>
          <a:lstStyle/>
          <a:p>
            <a:fld id="{E2769C22-ED7A-42A2-AC29-45457C36F6B3}" type="datetimeFigureOut">
              <a:rPr lang="en-GB" smtClean="0"/>
              <a:t>18/02/2018</a:t>
            </a:fld>
            <a:endParaRPr lang="en-GB"/>
          </a:p>
        </p:txBody>
      </p:sp>
      <p:sp>
        <p:nvSpPr>
          <p:cNvPr id="5" name="Footer Placeholder 4">
            <a:extLst>
              <a:ext uri="{FF2B5EF4-FFF2-40B4-BE49-F238E27FC236}">
                <a16:creationId xmlns:a16="http://schemas.microsoft.com/office/drawing/2014/main" id="{C1B6BBB1-FC74-436D-8F08-58D22F1CFB3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B7E5648-8DD7-4A3A-A149-4506DBA63739}"/>
              </a:ext>
            </a:extLst>
          </p:cNvPr>
          <p:cNvSpPr>
            <a:spLocks noGrp="1"/>
          </p:cNvSpPr>
          <p:nvPr>
            <p:ph type="sldNum" sz="quarter" idx="12"/>
          </p:nvPr>
        </p:nvSpPr>
        <p:spPr/>
        <p:txBody>
          <a:bodyPr/>
          <a:lstStyle/>
          <a:p>
            <a:fld id="{D07F6795-B4A3-4C80-8853-C01A50ECFD14}" type="slidenum">
              <a:rPr lang="en-GB" smtClean="0"/>
              <a:t>‹#›</a:t>
            </a:fld>
            <a:endParaRPr lang="en-GB"/>
          </a:p>
        </p:txBody>
      </p:sp>
    </p:spTree>
    <p:extLst>
      <p:ext uri="{BB962C8B-B14F-4D97-AF65-F5344CB8AC3E}">
        <p14:creationId xmlns:p14="http://schemas.microsoft.com/office/powerpoint/2010/main" val="42334809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7578944-8AEA-4848-92D5-3F3D5A183BE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F5723B5-EE96-475D-BA35-AEC74018C3A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D4D868C-3483-49C0-BC59-1ED1F00C6AB7}"/>
              </a:ext>
            </a:extLst>
          </p:cNvPr>
          <p:cNvSpPr>
            <a:spLocks noGrp="1"/>
          </p:cNvSpPr>
          <p:nvPr>
            <p:ph type="dt" sz="half" idx="10"/>
          </p:nvPr>
        </p:nvSpPr>
        <p:spPr/>
        <p:txBody>
          <a:bodyPr/>
          <a:lstStyle/>
          <a:p>
            <a:fld id="{E2769C22-ED7A-42A2-AC29-45457C36F6B3}" type="datetimeFigureOut">
              <a:rPr lang="en-GB" smtClean="0"/>
              <a:t>18/02/2018</a:t>
            </a:fld>
            <a:endParaRPr lang="en-GB"/>
          </a:p>
        </p:txBody>
      </p:sp>
      <p:sp>
        <p:nvSpPr>
          <p:cNvPr id="5" name="Footer Placeholder 4">
            <a:extLst>
              <a:ext uri="{FF2B5EF4-FFF2-40B4-BE49-F238E27FC236}">
                <a16:creationId xmlns:a16="http://schemas.microsoft.com/office/drawing/2014/main" id="{9CFE0289-7CF1-4A8A-AFCC-2327F1BC398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EB4322A-1FC0-4247-914F-9E3409B1A6E5}"/>
              </a:ext>
            </a:extLst>
          </p:cNvPr>
          <p:cNvSpPr>
            <a:spLocks noGrp="1"/>
          </p:cNvSpPr>
          <p:nvPr>
            <p:ph type="sldNum" sz="quarter" idx="12"/>
          </p:nvPr>
        </p:nvSpPr>
        <p:spPr/>
        <p:txBody>
          <a:bodyPr/>
          <a:lstStyle/>
          <a:p>
            <a:fld id="{D07F6795-B4A3-4C80-8853-C01A50ECFD14}" type="slidenum">
              <a:rPr lang="en-GB" smtClean="0"/>
              <a:t>‹#›</a:t>
            </a:fld>
            <a:endParaRPr lang="en-GB"/>
          </a:p>
        </p:txBody>
      </p:sp>
    </p:spTree>
    <p:extLst>
      <p:ext uri="{BB962C8B-B14F-4D97-AF65-F5344CB8AC3E}">
        <p14:creationId xmlns:p14="http://schemas.microsoft.com/office/powerpoint/2010/main" val="42084054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674FE-0CF1-4AC4-9B79-7B043DA106A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EBE5CE2-AB39-4F33-815C-89AFAFF6E08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6C16620-7C90-4D1B-BF99-623BF728C4F0}"/>
              </a:ext>
            </a:extLst>
          </p:cNvPr>
          <p:cNvSpPr>
            <a:spLocks noGrp="1"/>
          </p:cNvSpPr>
          <p:nvPr>
            <p:ph type="dt" sz="half" idx="10"/>
          </p:nvPr>
        </p:nvSpPr>
        <p:spPr/>
        <p:txBody>
          <a:bodyPr/>
          <a:lstStyle/>
          <a:p>
            <a:fld id="{E2769C22-ED7A-42A2-AC29-45457C36F6B3}" type="datetimeFigureOut">
              <a:rPr lang="en-GB" smtClean="0"/>
              <a:t>18/02/2018</a:t>
            </a:fld>
            <a:endParaRPr lang="en-GB"/>
          </a:p>
        </p:txBody>
      </p:sp>
      <p:sp>
        <p:nvSpPr>
          <p:cNvPr id="5" name="Footer Placeholder 4">
            <a:extLst>
              <a:ext uri="{FF2B5EF4-FFF2-40B4-BE49-F238E27FC236}">
                <a16:creationId xmlns:a16="http://schemas.microsoft.com/office/drawing/2014/main" id="{7F304A6A-AA1D-4439-97CD-86CC5D1A351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EBDC629-2932-4E06-ADEE-68185148A292}"/>
              </a:ext>
            </a:extLst>
          </p:cNvPr>
          <p:cNvSpPr>
            <a:spLocks noGrp="1"/>
          </p:cNvSpPr>
          <p:nvPr>
            <p:ph type="sldNum" sz="quarter" idx="12"/>
          </p:nvPr>
        </p:nvSpPr>
        <p:spPr/>
        <p:txBody>
          <a:bodyPr/>
          <a:lstStyle/>
          <a:p>
            <a:fld id="{D07F6795-B4A3-4C80-8853-C01A50ECFD14}" type="slidenum">
              <a:rPr lang="en-GB" smtClean="0"/>
              <a:t>‹#›</a:t>
            </a:fld>
            <a:endParaRPr lang="en-GB"/>
          </a:p>
        </p:txBody>
      </p:sp>
    </p:spTree>
    <p:extLst>
      <p:ext uri="{BB962C8B-B14F-4D97-AF65-F5344CB8AC3E}">
        <p14:creationId xmlns:p14="http://schemas.microsoft.com/office/powerpoint/2010/main" val="4285317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E69E3-88CF-4CD5-9574-671471B6CAA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18D1FD4-9B90-45AE-BEE4-1900E837C30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69ACCB7-D229-44ED-B501-B3E48628713D}"/>
              </a:ext>
            </a:extLst>
          </p:cNvPr>
          <p:cNvSpPr>
            <a:spLocks noGrp="1"/>
          </p:cNvSpPr>
          <p:nvPr>
            <p:ph type="dt" sz="half" idx="10"/>
          </p:nvPr>
        </p:nvSpPr>
        <p:spPr/>
        <p:txBody>
          <a:bodyPr/>
          <a:lstStyle/>
          <a:p>
            <a:fld id="{E2769C22-ED7A-42A2-AC29-45457C36F6B3}" type="datetimeFigureOut">
              <a:rPr lang="en-GB" smtClean="0"/>
              <a:t>18/02/2018</a:t>
            </a:fld>
            <a:endParaRPr lang="en-GB"/>
          </a:p>
        </p:txBody>
      </p:sp>
      <p:sp>
        <p:nvSpPr>
          <p:cNvPr id="5" name="Footer Placeholder 4">
            <a:extLst>
              <a:ext uri="{FF2B5EF4-FFF2-40B4-BE49-F238E27FC236}">
                <a16:creationId xmlns:a16="http://schemas.microsoft.com/office/drawing/2014/main" id="{B935ADDB-733E-4825-A3B6-21370E59E12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9821888-6A40-4D85-85B3-C289B3D48D52}"/>
              </a:ext>
            </a:extLst>
          </p:cNvPr>
          <p:cNvSpPr>
            <a:spLocks noGrp="1"/>
          </p:cNvSpPr>
          <p:nvPr>
            <p:ph type="sldNum" sz="quarter" idx="12"/>
          </p:nvPr>
        </p:nvSpPr>
        <p:spPr/>
        <p:txBody>
          <a:bodyPr/>
          <a:lstStyle/>
          <a:p>
            <a:fld id="{D07F6795-B4A3-4C80-8853-C01A50ECFD14}" type="slidenum">
              <a:rPr lang="en-GB" smtClean="0"/>
              <a:t>‹#›</a:t>
            </a:fld>
            <a:endParaRPr lang="en-GB"/>
          </a:p>
        </p:txBody>
      </p:sp>
    </p:spTree>
    <p:extLst>
      <p:ext uri="{BB962C8B-B14F-4D97-AF65-F5344CB8AC3E}">
        <p14:creationId xmlns:p14="http://schemas.microsoft.com/office/powerpoint/2010/main" val="31344266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0EDF5-6BA2-496B-9403-57E71C748E7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833EC39-F91A-482E-8F0B-D207F815931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402048F-BD79-4557-A60B-250C24BB9EF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27CAF76-8C68-437F-ADD6-7AF81337F4EF}"/>
              </a:ext>
            </a:extLst>
          </p:cNvPr>
          <p:cNvSpPr>
            <a:spLocks noGrp="1"/>
          </p:cNvSpPr>
          <p:nvPr>
            <p:ph type="dt" sz="half" idx="10"/>
          </p:nvPr>
        </p:nvSpPr>
        <p:spPr/>
        <p:txBody>
          <a:bodyPr/>
          <a:lstStyle/>
          <a:p>
            <a:fld id="{E2769C22-ED7A-42A2-AC29-45457C36F6B3}" type="datetimeFigureOut">
              <a:rPr lang="en-GB" smtClean="0"/>
              <a:t>18/02/2018</a:t>
            </a:fld>
            <a:endParaRPr lang="en-GB"/>
          </a:p>
        </p:txBody>
      </p:sp>
      <p:sp>
        <p:nvSpPr>
          <p:cNvPr id="6" name="Footer Placeholder 5">
            <a:extLst>
              <a:ext uri="{FF2B5EF4-FFF2-40B4-BE49-F238E27FC236}">
                <a16:creationId xmlns:a16="http://schemas.microsoft.com/office/drawing/2014/main" id="{FA6D25AD-35CE-40D0-8057-7D2315E00A5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21103A5-26E9-4128-AF68-D4A74B8919E9}"/>
              </a:ext>
            </a:extLst>
          </p:cNvPr>
          <p:cNvSpPr>
            <a:spLocks noGrp="1"/>
          </p:cNvSpPr>
          <p:nvPr>
            <p:ph type="sldNum" sz="quarter" idx="12"/>
          </p:nvPr>
        </p:nvSpPr>
        <p:spPr/>
        <p:txBody>
          <a:bodyPr/>
          <a:lstStyle/>
          <a:p>
            <a:fld id="{D07F6795-B4A3-4C80-8853-C01A50ECFD14}" type="slidenum">
              <a:rPr lang="en-GB" smtClean="0"/>
              <a:t>‹#›</a:t>
            </a:fld>
            <a:endParaRPr lang="en-GB"/>
          </a:p>
        </p:txBody>
      </p:sp>
    </p:spTree>
    <p:extLst>
      <p:ext uri="{BB962C8B-B14F-4D97-AF65-F5344CB8AC3E}">
        <p14:creationId xmlns:p14="http://schemas.microsoft.com/office/powerpoint/2010/main" val="3344106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0E32C-0257-4D7D-B5B4-536C3DAD8EE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6A958E5-4A44-479C-AD3B-46AB7063C9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013D6E9-8482-4E15-80B7-36A2838E004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DE11B36-5B7C-45BC-A9A6-CEAFCEE286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2114D27-AE63-4A3A-A0F5-4DD5EA314D4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B485DF9-21D6-4F20-99EB-59F48FA27CD3}"/>
              </a:ext>
            </a:extLst>
          </p:cNvPr>
          <p:cNvSpPr>
            <a:spLocks noGrp="1"/>
          </p:cNvSpPr>
          <p:nvPr>
            <p:ph type="dt" sz="half" idx="10"/>
          </p:nvPr>
        </p:nvSpPr>
        <p:spPr/>
        <p:txBody>
          <a:bodyPr/>
          <a:lstStyle/>
          <a:p>
            <a:fld id="{E2769C22-ED7A-42A2-AC29-45457C36F6B3}" type="datetimeFigureOut">
              <a:rPr lang="en-GB" smtClean="0"/>
              <a:t>18/02/2018</a:t>
            </a:fld>
            <a:endParaRPr lang="en-GB"/>
          </a:p>
        </p:txBody>
      </p:sp>
      <p:sp>
        <p:nvSpPr>
          <p:cNvPr id="8" name="Footer Placeholder 7">
            <a:extLst>
              <a:ext uri="{FF2B5EF4-FFF2-40B4-BE49-F238E27FC236}">
                <a16:creationId xmlns:a16="http://schemas.microsoft.com/office/drawing/2014/main" id="{85DAE101-C1B0-4C1E-9D19-EA6425A3AAE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678A64C-1C88-419E-B8B8-37F47EE42F5F}"/>
              </a:ext>
            </a:extLst>
          </p:cNvPr>
          <p:cNvSpPr>
            <a:spLocks noGrp="1"/>
          </p:cNvSpPr>
          <p:nvPr>
            <p:ph type="sldNum" sz="quarter" idx="12"/>
          </p:nvPr>
        </p:nvSpPr>
        <p:spPr/>
        <p:txBody>
          <a:bodyPr/>
          <a:lstStyle/>
          <a:p>
            <a:fld id="{D07F6795-B4A3-4C80-8853-C01A50ECFD14}" type="slidenum">
              <a:rPr lang="en-GB" smtClean="0"/>
              <a:t>‹#›</a:t>
            </a:fld>
            <a:endParaRPr lang="en-GB"/>
          </a:p>
        </p:txBody>
      </p:sp>
    </p:spTree>
    <p:extLst>
      <p:ext uri="{BB962C8B-B14F-4D97-AF65-F5344CB8AC3E}">
        <p14:creationId xmlns:p14="http://schemas.microsoft.com/office/powerpoint/2010/main" val="757813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0409A-78C1-449E-A10D-3A1306329CA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214CCE5-0851-4C9D-BA63-A0BC0F5D2DEF}"/>
              </a:ext>
            </a:extLst>
          </p:cNvPr>
          <p:cNvSpPr>
            <a:spLocks noGrp="1"/>
          </p:cNvSpPr>
          <p:nvPr>
            <p:ph type="dt" sz="half" idx="10"/>
          </p:nvPr>
        </p:nvSpPr>
        <p:spPr/>
        <p:txBody>
          <a:bodyPr/>
          <a:lstStyle/>
          <a:p>
            <a:fld id="{E2769C22-ED7A-42A2-AC29-45457C36F6B3}" type="datetimeFigureOut">
              <a:rPr lang="en-GB" smtClean="0"/>
              <a:t>18/02/2018</a:t>
            </a:fld>
            <a:endParaRPr lang="en-GB"/>
          </a:p>
        </p:txBody>
      </p:sp>
      <p:sp>
        <p:nvSpPr>
          <p:cNvPr id="4" name="Footer Placeholder 3">
            <a:extLst>
              <a:ext uri="{FF2B5EF4-FFF2-40B4-BE49-F238E27FC236}">
                <a16:creationId xmlns:a16="http://schemas.microsoft.com/office/drawing/2014/main" id="{1914E448-6AF1-47A9-958E-52E0DFD1DE7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B00DAFA-AD93-4911-B059-41B0FDF8D44E}"/>
              </a:ext>
            </a:extLst>
          </p:cNvPr>
          <p:cNvSpPr>
            <a:spLocks noGrp="1"/>
          </p:cNvSpPr>
          <p:nvPr>
            <p:ph type="sldNum" sz="quarter" idx="12"/>
          </p:nvPr>
        </p:nvSpPr>
        <p:spPr/>
        <p:txBody>
          <a:bodyPr/>
          <a:lstStyle/>
          <a:p>
            <a:fld id="{D07F6795-B4A3-4C80-8853-C01A50ECFD14}" type="slidenum">
              <a:rPr lang="en-GB" smtClean="0"/>
              <a:t>‹#›</a:t>
            </a:fld>
            <a:endParaRPr lang="en-GB"/>
          </a:p>
        </p:txBody>
      </p:sp>
    </p:spTree>
    <p:extLst>
      <p:ext uri="{BB962C8B-B14F-4D97-AF65-F5344CB8AC3E}">
        <p14:creationId xmlns:p14="http://schemas.microsoft.com/office/powerpoint/2010/main" val="2924452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FDDE5A-2CC9-4C3A-B81C-ACD1D287835F}"/>
              </a:ext>
            </a:extLst>
          </p:cNvPr>
          <p:cNvSpPr>
            <a:spLocks noGrp="1"/>
          </p:cNvSpPr>
          <p:nvPr>
            <p:ph type="dt" sz="half" idx="10"/>
          </p:nvPr>
        </p:nvSpPr>
        <p:spPr/>
        <p:txBody>
          <a:bodyPr/>
          <a:lstStyle/>
          <a:p>
            <a:fld id="{E2769C22-ED7A-42A2-AC29-45457C36F6B3}" type="datetimeFigureOut">
              <a:rPr lang="en-GB" smtClean="0"/>
              <a:t>18/02/2018</a:t>
            </a:fld>
            <a:endParaRPr lang="en-GB"/>
          </a:p>
        </p:txBody>
      </p:sp>
      <p:sp>
        <p:nvSpPr>
          <p:cNvPr id="3" name="Footer Placeholder 2">
            <a:extLst>
              <a:ext uri="{FF2B5EF4-FFF2-40B4-BE49-F238E27FC236}">
                <a16:creationId xmlns:a16="http://schemas.microsoft.com/office/drawing/2014/main" id="{09DC8649-A0C2-449B-BBBB-D6027E7B00A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D588E16-CA54-4391-9EEE-3383CB11ED7F}"/>
              </a:ext>
            </a:extLst>
          </p:cNvPr>
          <p:cNvSpPr>
            <a:spLocks noGrp="1"/>
          </p:cNvSpPr>
          <p:nvPr>
            <p:ph type="sldNum" sz="quarter" idx="12"/>
          </p:nvPr>
        </p:nvSpPr>
        <p:spPr/>
        <p:txBody>
          <a:bodyPr/>
          <a:lstStyle/>
          <a:p>
            <a:fld id="{D07F6795-B4A3-4C80-8853-C01A50ECFD14}" type="slidenum">
              <a:rPr lang="en-GB" smtClean="0"/>
              <a:t>‹#›</a:t>
            </a:fld>
            <a:endParaRPr lang="en-GB"/>
          </a:p>
        </p:txBody>
      </p:sp>
    </p:spTree>
    <p:extLst>
      <p:ext uri="{BB962C8B-B14F-4D97-AF65-F5344CB8AC3E}">
        <p14:creationId xmlns:p14="http://schemas.microsoft.com/office/powerpoint/2010/main" val="22334423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D0084-773E-46C8-8310-3D03DC2DEB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C01BD37-1EA3-455D-B1A0-7BD2BA7887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85A84A0-6F6A-4874-B55C-3274A99C44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44EA68D-7E64-44DF-A2A5-C92C12AB2334}"/>
              </a:ext>
            </a:extLst>
          </p:cNvPr>
          <p:cNvSpPr>
            <a:spLocks noGrp="1"/>
          </p:cNvSpPr>
          <p:nvPr>
            <p:ph type="dt" sz="half" idx="10"/>
          </p:nvPr>
        </p:nvSpPr>
        <p:spPr/>
        <p:txBody>
          <a:bodyPr/>
          <a:lstStyle/>
          <a:p>
            <a:fld id="{E2769C22-ED7A-42A2-AC29-45457C36F6B3}" type="datetimeFigureOut">
              <a:rPr lang="en-GB" smtClean="0"/>
              <a:t>18/02/2018</a:t>
            </a:fld>
            <a:endParaRPr lang="en-GB"/>
          </a:p>
        </p:txBody>
      </p:sp>
      <p:sp>
        <p:nvSpPr>
          <p:cNvPr id="6" name="Footer Placeholder 5">
            <a:extLst>
              <a:ext uri="{FF2B5EF4-FFF2-40B4-BE49-F238E27FC236}">
                <a16:creationId xmlns:a16="http://schemas.microsoft.com/office/drawing/2014/main" id="{2241904E-DCF5-4DC3-B7D4-1C79301EA4F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794B63B-08D4-4761-BB66-2CA41F3A9BCF}"/>
              </a:ext>
            </a:extLst>
          </p:cNvPr>
          <p:cNvSpPr>
            <a:spLocks noGrp="1"/>
          </p:cNvSpPr>
          <p:nvPr>
            <p:ph type="sldNum" sz="quarter" idx="12"/>
          </p:nvPr>
        </p:nvSpPr>
        <p:spPr/>
        <p:txBody>
          <a:bodyPr/>
          <a:lstStyle/>
          <a:p>
            <a:fld id="{D07F6795-B4A3-4C80-8853-C01A50ECFD14}" type="slidenum">
              <a:rPr lang="en-GB" smtClean="0"/>
              <a:t>‹#›</a:t>
            </a:fld>
            <a:endParaRPr lang="en-GB"/>
          </a:p>
        </p:txBody>
      </p:sp>
    </p:spTree>
    <p:extLst>
      <p:ext uri="{BB962C8B-B14F-4D97-AF65-F5344CB8AC3E}">
        <p14:creationId xmlns:p14="http://schemas.microsoft.com/office/powerpoint/2010/main" val="1098419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C5086-C411-444D-9F0F-EA5DB55E8E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13D27A0-6620-4F1A-8FFB-2E80F7EF5A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AAD0693-EB84-4886-B11E-5A2A1EF717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F96BE74-36A3-45DB-B256-DDD0B1A8F570}"/>
              </a:ext>
            </a:extLst>
          </p:cNvPr>
          <p:cNvSpPr>
            <a:spLocks noGrp="1"/>
          </p:cNvSpPr>
          <p:nvPr>
            <p:ph type="dt" sz="half" idx="10"/>
          </p:nvPr>
        </p:nvSpPr>
        <p:spPr/>
        <p:txBody>
          <a:bodyPr/>
          <a:lstStyle/>
          <a:p>
            <a:fld id="{E2769C22-ED7A-42A2-AC29-45457C36F6B3}" type="datetimeFigureOut">
              <a:rPr lang="en-GB" smtClean="0"/>
              <a:t>18/02/2018</a:t>
            </a:fld>
            <a:endParaRPr lang="en-GB"/>
          </a:p>
        </p:txBody>
      </p:sp>
      <p:sp>
        <p:nvSpPr>
          <p:cNvPr id="6" name="Footer Placeholder 5">
            <a:extLst>
              <a:ext uri="{FF2B5EF4-FFF2-40B4-BE49-F238E27FC236}">
                <a16:creationId xmlns:a16="http://schemas.microsoft.com/office/drawing/2014/main" id="{8372A9EE-43FC-4A62-88F7-6A8F88B1210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DDA2CE5-BD60-48C2-8F7E-E70C03B93020}"/>
              </a:ext>
            </a:extLst>
          </p:cNvPr>
          <p:cNvSpPr>
            <a:spLocks noGrp="1"/>
          </p:cNvSpPr>
          <p:nvPr>
            <p:ph type="sldNum" sz="quarter" idx="12"/>
          </p:nvPr>
        </p:nvSpPr>
        <p:spPr/>
        <p:txBody>
          <a:bodyPr/>
          <a:lstStyle/>
          <a:p>
            <a:fld id="{D07F6795-B4A3-4C80-8853-C01A50ECFD14}" type="slidenum">
              <a:rPr lang="en-GB" smtClean="0"/>
              <a:t>‹#›</a:t>
            </a:fld>
            <a:endParaRPr lang="en-GB"/>
          </a:p>
        </p:txBody>
      </p:sp>
    </p:spTree>
    <p:extLst>
      <p:ext uri="{BB962C8B-B14F-4D97-AF65-F5344CB8AC3E}">
        <p14:creationId xmlns:p14="http://schemas.microsoft.com/office/powerpoint/2010/main" val="7252662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8B2E5A-8020-4843-8325-A858329282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5F960A3-2F6A-45EF-A376-C96E5798A1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D07742D-85CA-40AA-BABA-3FADD34BC6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769C22-ED7A-42A2-AC29-45457C36F6B3}" type="datetimeFigureOut">
              <a:rPr lang="en-GB" smtClean="0"/>
              <a:t>18/02/2018</a:t>
            </a:fld>
            <a:endParaRPr lang="en-GB"/>
          </a:p>
        </p:txBody>
      </p:sp>
      <p:sp>
        <p:nvSpPr>
          <p:cNvPr id="5" name="Footer Placeholder 4">
            <a:extLst>
              <a:ext uri="{FF2B5EF4-FFF2-40B4-BE49-F238E27FC236}">
                <a16:creationId xmlns:a16="http://schemas.microsoft.com/office/drawing/2014/main" id="{220FF018-DFA5-4C91-9C9E-A3AAFB7B34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AE30387-96B6-445F-8B39-4E8DEAEC605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7F6795-B4A3-4C80-8853-C01A50ECFD14}" type="slidenum">
              <a:rPr lang="en-GB" smtClean="0"/>
              <a:t>‹#›</a:t>
            </a:fld>
            <a:endParaRPr lang="en-GB"/>
          </a:p>
        </p:txBody>
      </p:sp>
    </p:spTree>
    <p:extLst>
      <p:ext uri="{BB962C8B-B14F-4D97-AF65-F5344CB8AC3E}">
        <p14:creationId xmlns:p14="http://schemas.microsoft.com/office/powerpoint/2010/main" val="8692811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6.xml"/><Relationship Id="rId5" Type="http://schemas.openxmlformats.org/officeDocument/2006/relationships/image" Target="../media/image18.jpg"/><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23DD9-341F-4A16-8863-12FB1866F3CA}"/>
              </a:ext>
            </a:extLst>
          </p:cNvPr>
          <p:cNvSpPr>
            <a:spLocks noGrp="1"/>
          </p:cNvSpPr>
          <p:nvPr>
            <p:ph type="ctrTitle"/>
          </p:nvPr>
        </p:nvSpPr>
        <p:spPr/>
        <p:txBody>
          <a:bodyPr/>
          <a:lstStyle/>
          <a:p>
            <a:r>
              <a:rPr lang="en-GB" dirty="0"/>
              <a:t>CLAUSENTUM FEN CONSERVATION GROUP</a:t>
            </a:r>
          </a:p>
        </p:txBody>
      </p:sp>
      <p:sp>
        <p:nvSpPr>
          <p:cNvPr id="3" name="Subtitle 2">
            <a:extLst>
              <a:ext uri="{FF2B5EF4-FFF2-40B4-BE49-F238E27FC236}">
                <a16:creationId xmlns:a16="http://schemas.microsoft.com/office/drawing/2014/main" id="{87F19E26-A6BB-486D-8751-0B7FF25A6B00}"/>
              </a:ext>
            </a:extLst>
          </p:cNvPr>
          <p:cNvSpPr>
            <a:spLocks noGrp="1"/>
          </p:cNvSpPr>
          <p:nvPr>
            <p:ph type="subTitle" idx="1"/>
          </p:nvPr>
        </p:nvSpPr>
        <p:spPr/>
        <p:txBody>
          <a:bodyPr/>
          <a:lstStyle/>
          <a:p>
            <a:r>
              <a:rPr lang="en-GB" dirty="0"/>
              <a:t>CHAIR’S REPORT</a:t>
            </a:r>
          </a:p>
          <a:p>
            <a:r>
              <a:rPr lang="en-GB" dirty="0"/>
              <a:t>AGM 18 FEBRUARY 2018</a:t>
            </a:r>
          </a:p>
        </p:txBody>
      </p:sp>
    </p:spTree>
    <p:extLst>
      <p:ext uri="{BB962C8B-B14F-4D97-AF65-F5344CB8AC3E}">
        <p14:creationId xmlns:p14="http://schemas.microsoft.com/office/powerpoint/2010/main" val="20842954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660476-8021-4BDC-9587-C6736091A36D}"/>
              </a:ext>
            </a:extLst>
          </p:cNvPr>
          <p:cNvPicPr/>
          <p:nvPr/>
        </p:nvPicPr>
        <p:blipFill>
          <a:blip r:embed="rId2">
            <a:extLst>
              <a:ext uri="{28A0092B-C50C-407E-A947-70E740481C1C}">
                <a14:useLocalDpi xmlns:a14="http://schemas.microsoft.com/office/drawing/2010/main" val="0"/>
              </a:ext>
            </a:extLst>
          </a:blip>
          <a:stretch>
            <a:fillRect/>
          </a:stretch>
        </p:blipFill>
        <p:spPr>
          <a:xfrm>
            <a:off x="352515" y="365125"/>
            <a:ext cx="4872627" cy="6257744"/>
          </a:xfrm>
          <a:prstGeom prst="rect">
            <a:avLst/>
          </a:prstGeom>
        </p:spPr>
      </p:pic>
      <p:sp>
        <p:nvSpPr>
          <p:cNvPr id="10" name="Text Box 2">
            <a:extLst>
              <a:ext uri="{FF2B5EF4-FFF2-40B4-BE49-F238E27FC236}">
                <a16:creationId xmlns:a16="http://schemas.microsoft.com/office/drawing/2014/main" id="{9BF865AD-4DD3-4E11-A799-62C9B684DDA1}"/>
              </a:ext>
            </a:extLst>
          </p:cNvPr>
          <p:cNvSpPr txBox="1">
            <a:spLocks noChangeArrowheads="1"/>
          </p:cNvSpPr>
          <p:nvPr/>
        </p:nvSpPr>
        <p:spPr bwMode="auto">
          <a:xfrm>
            <a:off x="2236788" y="908050"/>
            <a:ext cx="40322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Z2</a:t>
            </a:r>
            <a:endParaRPr kumimoji="0" lang="en-US" altLang="en-US" sz="11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 name="Text Box 9">
            <a:extLst>
              <a:ext uri="{FF2B5EF4-FFF2-40B4-BE49-F238E27FC236}">
                <a16:creationId xmlns:a16="http://schemas.microsoft.com/office/drawing/2014/main" id="{E47DA3F6-64CB-4174-9F48-79051F7AE926}"/>
              </a:ext>
            </a:extLst>
          </p:cNvPr>
          <p:cNvSpPr txBox="1">
            <a:spLocks noChangeArrowheads="1"/>
          </p:cNvSpPr>
          <p:nvPr/>
        </p:nvSpPr>
        <p:spPr bwMode="auto">
          <a:xfrm>
            <a:off x="3236913" y="746125"/>
            <a:ext cx="40322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Z1</a:t>
            </a:r>
            <a:endParaRPr kumimoji="0" lang="en-US" altLang="en-US" sz="11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TextBox 14">
            <a:extLst>
              <a:ext uri="{FF2B5EF4-FFF2-40B4-BE49-F238E27FC236}">
                <a16:creationId xmlns:a16="http://schemas.microsoft.com/office/drawing/2014/main" id="{C0572E42-DFE9-4417-A720-D515B7D24711}"/>
              </a:ext>
            </a:extLst>
          </p:cNvPr>
          <p:cNvSpPr txBox="1"/>
          <p:nvPr/>
        </p:nvSpPr>
        <p:spPr>
          <a:xfrm>
            <a:off x="5538651" y="365125"/>
            <a:ext cx="6113418" cy="5847755"/>
          </a:xfrm>
          <a:prstGeom prst="rect">
            <a:avLst/>
          </a:prstGeom>
          <a:noFill/>
        </p:spPr>
        <p:txBody>
          <a:bodyPr wrap="square" rtlCol="0">
            <a:spAutoFit/>
          </a:bodyPr>
          <a:lstStyle/>
          <a:p>
            <a:pPr lvl="0" eaLnBrk="0" fontAlgn="base" hangingPunct="0">
              <a:spcBef>
                <a:spcPct val="0"/>
              </a:spcBef>
              <a:spcAft>
                <a:spcPct val="0"/>
              </a:spcAft>
            </a:pPr>
            <a:r>
              <a:rPr lang="en-GB" altLang="en-US" b="1" dirty="0">
                <a:latin typeface="Calibri Light" panose="020F0302020204030204" pitchFamily="34" charset="0"/>
                <a:ea typeface="Calibri" panose="020F0502020204030204" pitchFamily="34" charset="0"/>
                <a:cs typeface="Calibri Light" panose="020F0302020204030204" pitchFamily="34" charset="0"/>
              </a:rPr>
              <a:t>Map 2:  Proposals for Management of Clausentum Fen</a:t>
            </a:r>
            <a:endParaRPr lang="en-GB" altLang="en-US" dirty="0"/>
          </a:p>
          <a:p>
            <a:pPr lvl="0" eaLnBrk="0" fontAlgn="base" hangingPunct="0">
              <a:spcBef>
                <a:spcPct val="0"/>
              </a:spcBef>
              <a:spcAft>
                <a:spcPct val="0"/>
              </a:spcAft>
            </a:pPr>
            <a:r>
              <a:rPr lang="en-GB" altLang="zh-CN" dirty="0">
                <a:latin typeface="Calibri Light" panose="020F0302020204030204" pitchFamily="34" charset="0"/>
                <a:ea typeface="SimSun" panose="02010600030101010101" pitchFamily="2" charset="-122"/>
                <a:cs typeface="Calibri Light" panose="020F0302020204030204" pitchFamily="34" charset="0"/>
              </a:rPr>
              <a:t>This chart shows our vision for 2022 biodiversity improvements:</a:t>
            </a:r>
            <a:endParaRPr lang="en-GB" altLang="zh-CN" dirty="0"/>
          </a:p>
          <a:p>
            <a:pPr lvl="0" eaLnBrk="0" fontAlgn="base" hangingPunct="0">
              <a:spcBef>
                <a:spcPct val="0"/>
              </a:spcBef>
              <a:spcAft>
                <a:spcPct val="0"/>
              </a:spcAft>
            </a:pPr>
            <a:r>
              <a:rPr lang="en-GB" altLang="zh-CN" dirty="0">
                <a:latin typeface="Calibri Light" panose="020F0302020204030204" pitchFamily="34" charset="0"/>
                <a:ea typeface="SimSun" panose="02010600030101010101" pitchFamily="2" charset="-122"/>
                <a:cs typeface="Calibri Light" panose="020F0302020204030204" pitchFamily="34" charset="0"/>
              </a:rPr>
              <a:t>- managed St Michael’s brook (west) for consistent flow, depth and light</a:t>
            </a:r>
            <a:endParaRPr lang="en-GB" altLang="zh-CN" dirty="0"/>
          </a:p>
          <a:p>
            <a:pPr lvl="0" eaLnBrk="0" fontAlgn="base" hangingPunct="0">
              <a:spcBef>
                <a:spcPct val="0"/>
              </a:spcBef>
              <a:spcAft>
                <a:spcPct val="0"/>
              </a:spcAft>
            </a:pPr>
            <a:r>
              <a:rPr lang="en-GB" altLang="zh-CN" dirty="0">
                <a:latin typeface="Calibri Light" panose="020F0302020204030204" pitchFamily="34" charset="0"/>
                <a:ea typeface="SimSun" panose="02010600030101010101" pitchFamily="2" charset="-122"/>
                <a:cs typeface="Calibri Light" panose="020F0302020204030204" pitchFamily="34" charset="0"/>
              </a:rPr>
              <a:t>- managed woodland but more open in zones 1 &amp; 2 (reduced cypresses)</a:t>
            </a:r>
            <a:endParaRPr lang="en-GB" altLang="zh-CN" dirty="0"/>
          </a:p>
          <a:p>
            <a:pPr lvl="0" eaLnBrk="0" fontAlgn="base" hangingPunct="0">
              <a:spcBef>
                <a:spcPct val="0"/>
              </a:spcBef>
              <a:spcAft>
                <a:spcPct val="0"/>
              </a:spcAft>
            </a:pPr>
            <a:r>
              <a:rPr lang="en-GB" altLang="zh-CN" dirty="0">
                <a:latin typeface="Calibri Light" panose="020F0302020204030204" pitchFamily="34" charset="0"/>
                <a:ea typeface="SimSun" panose="02010600030101010101" pitchFamily="2" charset="-122"/>
                <a:cs typeface="Calibri Light" panose="020F0302020204030204" pitchFamily="34" charset="0"/>
              </a:rPr>
              <a:t>- managed protective scrub along the Floodstoc (east) drain</a:t>
            </a:r>
            <a:endParaRPr lang="en-GB" altLang="zh-CN" dirty="0"/>
          </a:p>
          <a:p>
            <a:pPr lvl="0" eaLnBrk="0" fontAlgn="base" hangingPunct="0">
              <a:spcBef>
                <a:spcPct val="0"/>
              </a:spcBef>
              <a:spcAft>
                <a:spcPct val="0"/>
              </a:spcAft>
            </a:pPr>
            <a:r>
              <a:rPr lang="en-GB" altLang="zh-CN" dirty="0">
                <a:latin typeface="Calibri Light" panose="020F0302020204030204" pitchFamily="34" charset="0"/>
                <a:ea typeface="SimSun" panose="02010600030101010101" pitchFamily="2" charset="-122"/>
                <a:cs typeface="Calibri Light" panose="020F0302020204030204" pitchFamily="34" charset="0"/>
              </a:rPr>
              <a:t>- rewetted fen in zone 3 by connecting to St Michael’s brook</a:t>
            </a:r>
            <a:endParaRPr lang="en-GB" altLang="zh-CN" dirty="0"/>
          </a:p>
          <a:p>
            <a:pPr eaLnBrk="0" fontAlgn="base" hangingPunct="0">
              <a:spcBef>
                <a:spcPct val="0"/>
              </a:spcBef>
              <a:spcAft>
                <a:spcPct val="0"/>
              </a:spcAft>
            </a:pPr>
            <a:r>
              <a:rPr lang="en-GB" altLang="zh-CN" dirty="0">
                <a:latin typeface="Calibri Light" panose="020F0302020204030204" pitchFamily="34" charset="0"/>
                <a:ea typeface="SimSun" panose="02010600030101010101" pitchFamily="2" charset="-122"/>
                <a:cs typeface="Calibri Light" panose="020F0302020204030204" pitchFamily="34" charset="0"/>
              </a:rPr>
              <a:t>- reduce dehydration of fen by removing sycamore and scrub</a:t>
            </a:r>
          </a:p>
          <a:p>
            <a:pPr eaLnBrk="0" fontAlgn="base" hangingPunct="0">
              <a:spcBef>
                <a:spcPct val="0"/>
              </a:spcBef>
              <a:spcAft>
                <a:spcPct val="0"/>
              </a:spcAft>
            </a:pPr>
            <a:r>
              <a:rPr lang="en-GB" altLang="zh-CN" dirty="0">
                <a:latin typeface="Calibri Light" panose="020F0302020204030204" pitchFamily="34" charset="0"/>
                <a:ea typeface="SimSun" panose="02010600030101010101" pitchFamily="2" charset="-122"/>
                <a:cs typeface="Calibri Light" panose="020F0302020204030204" pitchFamily="34" charset="0"/>
              </a:rPr>
              <a:t>- retain highly biodiverse bramble patches in zones 3 &amp; 4</a:t>
            </a:r>
          </a:p>
          <a:p>
            <a:pPr eaLnBrk="0" fontAlgn="base" hangingPunct="0">
              <a:spcBef>
                <a:spcPct val="0"/>
              </a:spcBef>
              <a:spcAft>
                <a:spcPct val="0"/>
              </a:spcAft>
            </a:pPr>
            <a:r>
              <a:rPr lang="en-GB" altLang="zh-CN" dirty="0">
                <a:latin typeface="Calibri Light" panose="020F0302020204030204" pitchFamily="34" charset="0"/>
                <a:ea typeface="SimSun" panose="02010600030101010101" pitchFamily="2" charset="-122"/>
                <a:cs typeface="Calibri Light" panose="020F0302020204030204" pitchFamily="34" charset="0"/>
              </a:rPr>
              <a:t>- vegetated wet areas and still pond in zone 4</a:t>
            </a:r>
          </a:p>
          <a:p>
            <a:pPr eaLnBrk="0" fontAlgn="base" hangingPunct="0">
              <a:spcBef>
                <a:spcPct val="0"/>
              </a:spcBef>
              <a:spcAft>
                <a:spcPct val="0"/>
              </a:spcAft>
            </a:pPr>
            <a:endParaRPr lang="en-GB" altLang="zh-CN" dirty="0">
              <a:latin typeface="Calibri Light" panose="020F0302020204030204" pitchFamily="34" charset="0"/>
              <a:ea typeface="SimSun" panose="02010600030101010101" pitchFamily="2" charset="-122"/>
              <a:cs typeface="Calibri Light" panose="020F0302020204030204" pitchFamily="34" charset="0"/>
            </a:endParaRPr>
          </a:p>
          <a:p>
            <a:pPr eaLnBrk="0" fontAlgn="base" hangingPunct="0">
              <a:spcBef>
                <a:spcPct val="0"/>
              </a:spcBef>
              <a:spcAft>
                <a:spcPct val="0"/>
              </a:spcAft>
            </a:pPr>
            <a:r>
              <a:rPr lang="en-GB" altLang="zh-CN" dirty="0">
                <a:latin typeface="Calibri Light" panose="020F0302020204030204" pitchFamily="34" charset="0"/>
                <a:ea typeface="SimSun" panose="02010600030101010101" pitchFamily="2" charset="-122"/>
                <a:cs typeface="Calibri Light" panose="020F0302020204030204" pitchFamily="34" charset="0"/>
              </a:rPr>
              <a:t>Remedial work will take some time, with priority given to stream and wetlands to enhance the value to wildlife.</a:t>
            </a:r>
          </a:p>
          <a:p>
            <a:pPr eaLnBrk="0" fontAlgn="base" hangingPunct="0">
              <a:spcBef>
                <a:spcPct val="0"/>
              </a:spcBef>
              <a:spcAft>
                <a:spcPct val="0"/>
              </a:spcAft>
            </a:pPr>
            <a:endParaRPr lang="en-GB" altLang="zh-CN" dirty="0">
              <a:latin typeface="Calibri Light" panose="020F0302020204030204" pitchFamily="34" charset="0"/>
              <a:ea typeface="SimSun" panose="02010600030101010101" pitchFamily="2" charset="-122"/>
              <a:cs typeface="Calibri Light" panose="020F0302020204030204" pitchFamily="34" charset="0"/>
            </a:endParaRPr>
          </a:p>
          <a:p>
            <a:pPr eaLnBrk="0" fontAlgn="base" hangingPunct="0">
              <a:spcBef>
                <a:spcPct val="0"/>
              </a:spcBef>
              <a:spcAft>
                <a:spcPct val="0"/>
              </a:spcAft>
            </a:pPr>
            <a:r>
              <a:rPr lang="en-GB" altLang="zh-CN" dirty="0">
                <a:latin typeface="Calibri Light" panose="020F0302020204030204" pitchFamily="34" charset="0"/>
                <a:ea typeface="SimSun" panose="02010600030101010101" pitchFamily="2" charset="-122"/>
                <a:cs typeface="Calibri Light" panose="020F0302020204030204" pitchFamily="34" charset="0"/>
              </a:rPr>
              <a:t>The basis for SINC status should also be the basis for seeking LNR status. A mosaic of favoured biodiverse habitats alongside the River Itchen SSSI. Our plan also recognises access of the site by the community.</a:t>
            </a:r>
          </a:p>
          <a:p>
            <a:pPr lvl="0" eaLnBrk="0" fontAlgn="base" hangingPunct="0">
              <a:spcBef>
                <a:spcPct val="0"/>
              </a:spcBef>
              <a:spcAft>
                <a:spcPct val="0"/>
              </a:spcAft>
            </a:pPr>
            <a:endParaRPr lang="en-GB" altLang="zh-CN" sz="3200" dirty="0">
              <a:latin typeface="Arial" panose="020B0604020202020204" pitchFamily="34" charset="0"/>
            </a:endParaRPr>
          </a:p>
        </p:txBody>
      </p:sp>
    </p:spTree>
    <p:extLst>
      <p:ext uri="{BB962C8B-B14F-4D97-AF65-F5344CB8AC3E}">
        <p14:creationId xmlns:p14="http://schemas.microsoft.com/office/powerpoint/2010/main" val="39255829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B3E7B-9E11-435E-A4C3-D4CFA9CCC94B}"/>
              </a:ext>
            </a:extLst>
          </p:cNvPr>
          <p:cNvSpPr>
            <a:spLocks noGrp="1"/>
          </p:cNvSpPr>
          <p:nvPr>
            <p:ph type="title"/>
          </p:nvPr>
        </p:nvSpPr>
        <p:spPr/>
        <p:txBody>
          <a:bodyPr/>
          <a:lstStyle/>
          <a:p>
            <a:endParaRPr lang="en-GB" dirty="0"/>
          </a:p>
        </p:txBody>
      </p:sp>
      <p:pic>
        <p:nvPicPr>
          <p:cNvPr id="5" name="Content Placeholder 4">
            <a:extLst>
              <a:ext uri="{FF2B5EF4-FFF2-40B4-BE49-F238E27FC236}">
                <a16:creationId xmlns:a16="http://schemas.microsoft.com/office/drawing/2014/main" id="{E689E81E-57EA-4A94-AE07-F5D568E9E92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064" y="-438787"/>
            <a:ext cx="12459573" cy="7236823"/>
          </a:xfrm>
        </p:spPr>
      </p:pic>
      <p:sp>
        <p:nvSpPr>
          <p:cNvPr id="3" name="Arrow: Right 2">
            <a:extLst>
              <a:ext uri="{FF2B5EF4-FFF2-40B4-BE49-F238E27FC236}">
                <a16:creationId xmlns:a16="http://schemas.microsoft.com/office/drawing/2014/main" id="{6984BDDE-6359-46A6-A9D7-E52EE16E260C}"/>
              </a:ext>
            </a:extLst>
          </p:cNvPr>
          <p:cNvSpPr/>
          <p:nvPr/>
        </p:nvSpPr>
        <p:spPr>
          <a:xfrm rot="20790403">
            <a:off x="2691536" y="5469449"/>
            <a:ext cx="2300072" cy="276784"/>
          </a:xfrm>
          <a:prstGeom prst="rightArrow">
            <a:avLst>
              <a:gd name="adj1" fmla="val 50000"/>
              <a:gd name="adj2" fmla="val 0"/>
            </a:avLst>
          </a:prstGeom>
          <a:solidFill>
            <a:schemeClr val="accent2">
              <a:alpha val="69000"/>
            </a:schemeClr>
          </a:solidFill>
          <a:ln w="127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Arrow: Right 5">
            <a:extLst>
              <a:ext uri="{FF2B5EF4-FFF2-40B4-BE49-F238E27FC236}">
                <a16:creationId xmlns:a16="http://schemas.microsoft.com/office/drawing/2014/main" id="{BB45C33B-1FED-4879-9CBB-493CEC481C62}"/>
              </a:ext>
            </a:extLst>
          </p:cNvPr>
          <p:cNvSpPr/>
          <p:nvPr/>
        </p:nvSpPr>
        <p:spPr>
          <a:xfrm>
            <a:off x="5229278" y="5031763"/>
            <a:ext cx="1916724" cy="514106"/>
          </a:xfrm>
          <a:prstGeom prst="rightArrow">
            <a:avLst>
              <a:gd name="adj1" fmla="val 50000"/>
              <a:gd name="adj2" fmla="val 46580"/>
            </a:avLst>
          </a:prstGeom>
          <a:solidFill>
            <a:schemeClr val="accent1">
              <a:alpha val="33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Arrow: Right 6">
            <a:extLst>
              <a:ext uri="{FF2B5EF4-FFF2-40B4-BE49-F238E27FC236}">
                <a16:creationId xmlns:a16="http://schemas.microsoft.com/office/drawing/2014/main" id="{0DD0F008-DFC0-472A-BF82-AB614D0F79C0}"/>
              </a:ext>
            </a:extLst>
          </p:cNvPr>
          <p:cNvSpPr/>
          <p:nvPr/>
        </p:nvSpPr>
        <p:spPr>
          <a:xfrm rot="16373724">
            <a:off x="3966787" y="3919160"/>
            <a:ext cx="1916724" cy="514106"/>
          </a:xfrm>
          <a:prstGeom prst="rightArrow">
            <a:avLst>
              <a:gd name="adj1" fmla="val 50000"/>
              <a:gd name="adj2" fmla="val 46580"/>
            </a:avLst>
          </a:prstGeom>
          <a:solidFill>
            <a:schemeClr val="accent1">
              <a:alpha val="33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Arrow: Right 7">
            <a:extLst>
              <a:ext uri="{FF2B5EF4-FFF2-40B4-BE49-F238E27FC236}">
                <a16:creationId xmlns:a16="http://schemas.microsoft.com/office/drawing/2014/main" id="{2C4C78AE-25D8-4A03-8169-7C6A9DA822DB}"/>
              </a:ext>
            </a:extLst>
          </p:cNvPr>
          <p:cNvSpPr/>
          <p:nvPr/>
        </p:nvSpPr>
        <p:spPr>
          <a:xfrm>
            <a:off x="5282359" y="2930348"/>
            <a:ext cx="1916724" cy="514106"/>
          </a:xfrm>
          <a:prstGeom prst="rightArrow">
            <a:avLst>
              <a:gd name="adj1" fmla="val 50000"/>
              <a:gd name="adj2" fmla="val 46580"/>
            </a:avLst>
          </a:prstGeom>
          <a:solidFill>
            <a:schemeClr val="accent1">
              <a:alpha val="33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Arrow: Right 8">
            <a:extLst>
              <a:ext uri="{FF2B5EF4-FFF2-40B4-BE49-F238E27FC236}">
                <a16:creationId xmlns:a16="http://schemas.microsoft.com/office/drawing/2014/main" id="{D5980E35-DDFC-4342-9E0D-944451F924AA}"/>
              </a:ext>
            </a:extLst>
          </p:cNvPr>
          <p:cNvSpPr/>
          <p:nvPr/>
        </p:nvSpPr>
        <p:spPr>
          <a:xfrm>
            <a:off x="5229278" y="3981055"/>
            <a:ext cx="1732440" cy="514106"/>
          </a:xfrm>
          <a:prstGeom prst="rightArrow">
            <a:avLst>
              <a:gd name="adj1" fmla="val 50000"/>
              <a:gd name="adj2" fmla="val 46580"/>
            </a:avLst>
          </a:prstGeom>
          <a:solidFill>
            <a:schemeClr val="accent1">
              <a:alpha val="33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Arrow: Right 9">
            <a:extLst>
              <a:ext uri="{FF2B5EF4-FFF2-40B4-BE49-F238E27FC236}">
                <a16:creationId xmlns:a16="http://schemas.microsoft.com/office/drawing/2014/main" id="{8F6D7D75-FDC1-47B7-AD21-113B4162D62C}"/>
              </a:ext>
            </a:extLst>
          </p:cNvPr>
          <p:cNvSpPr/>
          <p:nvPr/>
        </p:nvSpPr>
        <p:spPr>
          <a:xfrm rot="17098003">
            <a:off x="6922873" y="4155665"/>
            <a:ext cx="1916724" cy="514106"/>
          </a:xfrm>
          <a:prstGeom prst="rightArrow">
            <a:avLst>
              <a:gd name="adj1" fmla="val 50000"/>
              <a:gd name="adj2" fmla="val 46580"/>
            </a:avLst>
          </a:prstGeom>
          <a:solidFill>
            <a:schemeClr val="accent1">
              <a:alpha val="33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Arrow: Right 10">
            <a:extLst>
              <a:ext uri="{FF2B5EF4-FFF2-40B4-BE49-F238E27FC236}">
                <a16:creationId xmlns:a16="http://schemas.microsoft.com/office/drawing/2014/main" id="{49E46A79-CDAD-4A72-B504-F39C46129FBD}"/>
              </a:ext>
            </a:extLst>
          </p:cNvPr>
          <p:cNvSpPr/>
          <p:nvPr/>
        </p:nvSpPr>
        <p:spPr>
          <a:xfrm rot="17307882">
            <a:off x="7472458" y="1798760"/>
            <a:ext cx="1916724" cy="514106"/>
          </a:xfrm>
          <a:prstGeom prst="rightArrow">
            <a:avLst>
              <a:gd name="adj1" fmla="val 50000"/>
              <a:gd name="adj2" fmla="val 46580"/>
            </a:avLst>
          </a:prstGeom>
          <a:solidFill>
            <a:schemeClr val="accent1">
              <a:alpha val="33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840CAFB5-B842-4F54-82C2-698D350F6F11}"/>
              </a:ext>
            </a:extLst>
          </p:cNvPr>
          <p:cNvSpPr txBox="1"/>
          <p:nvPr/>
        </p:nvSpPr>
        <p:spPr>
          <a:xfrm>
            <a:off x="9128581" y="0"/>
            <a:ext cx="3079928" cy="4801314"/>
          </a:xfrm>
          <a:prstGeom prst="rect">
            <a:avLst/>
          </a:prstGeom>
          <a:solidFill>
            <a:schemeClr val="bg1"/>
          </a:solidFill>
        </p:spPr>
        <p:txBody>
          <a:bodyPr wrap="square" rtlCol="0">
            <a:spAutoFit/>
          </a:bodyPr>
          <a:lstStyle/>
          <a:p>
            <a:pPr marL="342900" indent="-342900">
              <a:buAutoNum type="arabicPeriod"/>
            </a:pPr>
            <a:r>
              <a:rPr lang="en-GB" dirty="0"/>
              <a:t>Scrub, root systems and excess peat removed</a:t>
            </a:r>
          </a:p>
          <a:p>
            <a:pPr marL="342900" indent="-342900">
              <a:buAutoNum type="arabicPeriod"/>
            </a:pPr>
            <a:r>
              <a:rPr lang="en-GB" dirty="0"/>
              <a:t>Wetland channel excavated to enable flow downhill gradient of 1% from brook</a:t>
            </a:r>
          </a:p>
          <a:p>
            <a:pPr marL="342900" indent="-342900">
              <a:buFontTx/>
              <a:buAutoNum type="arabicPeriod"/>
            </a:pPr>
            <a:r>
              <a:rPr lang="en-GB" dirty="0"/>
              <a:t>Water height in zone 3 is controlled by the exit sluice from the site</a:t>
            </a:r>
          </a:p>
          <a:p>
            <a:pPr marL="342900" indent="-342900">
              <a:buAutoNum type="arabicPeriod"/>
            </a:pPr>
            <a:r>
              <a:rPr lang="en-GB" dirty="0"/>
              <a:t>New channel / pipe will allow 20m</a:t>
            </a:r>
            <a:r>
              <a:rPr lang="en-GB" baseline="30000" dirty="0"/>
              <a:t>3</a:t>
            </a:r>
            <a:r>
              <a:rPr lang="en-GB" dirty="0"/>
              <a:t> per day of chalk stream water to flow across the fen – fresh and biodiverse</a:t>
            </a:r>
          </a:p>
          <a:p>
            <a:pPr marL="342900" indent="-342900">
              <a:buAutoNum type="arabicPeriod"/>
            </a:pPr>
            <a:r>
              <a:rPr lang="en-GB" dirty="0"/>
              <a:t>If goal water depth is 0.1m average, over 600m</a:t>
            </a:r>
            <a:r>
              <a:rPr lang="en-GB" baseline="30000" dirty="0"/>
              <a:t>2</a:t>
            </a:r>
            <a:r>
              <a:rPr lang="en-GB" dirty="0"/>
              <a:t> the volume would be 60m</a:t>
            </a:r>
            <a:r>
              <a:rPr lang="en-GB" baseline="30000" dirty="0"/>
              <a:t>3</a:t>
            </a:r>
            <a:r>
              <a:rPr lang="en-GB" dirty="0"/>
              <a:t>. So the refresh time is 3 days </a:t>
            </a:r>
          </a:p>
        </p:txBody>
      </p:sp>
    </p:spTree>
    <p:extLst>
      <p:ext uri="{BB962C8B-B14F-4D97-AF65-F5344CB8AC3E}">
        <p14:creationId xmlns:p14="http://schemas.microsoft.com/office/powerpoint/2010/main" val="3196792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0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20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20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2000"/>
                                        <p:tgtEl>
                                          <p:spTgt spid="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20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P spid="10" grpId="0" animBg="1"/>
      <p:bldP spid="11"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99295D2-5B41-467A-880E-1D672F8AB6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7775" y="210381"/>
            <a:ext cx="6858000" cy="6858000"/>
          </a:xfrm>
          <a:prstGeom prst="rect">
            <a:avLst/>
          </a:prstGeom>
        </p:spPr>
      </p:pic>
      <p:sp>
        <p:nvSpPr>
          <p:cNvPr id="5" name="Title 4">
            <a:extLst>
              <a:ext uri="{FF2B5EF4-FFF2-40B4-BE49-F238E27FC236}">
                <a16:creationId xmlns:a16="http://schemas.microsoft.com/office/drawing/2014/main" id="{0CAA679D-8EF2-4675-97D9-ADC17592F98B}"/>
              </a:ext>
            </a:extLst>
          </p:cNvPr>
          <p:cNvSpPr>
            <a:spLocks noGrp="1"/>
          </p:cNvSpPr>
          <p:nvPr>
            <p:ph type="title"/>
          </p:nvPr>
        </p:nvSpPr>
        <p:spPr>
          <a:xfrm>
            <a:off x="295422" y="365125"/>
            <a:ext cx="11058378" cy="1325563"/>
          </a:xfrm>
        </p:spPr>
        <p:txBody>
          <a:bodyPr>
            <a:normAutofit fontScale="90000"/>
          </a:bodyPr>
          <a:lstStyle/>
          <a:p>
            <a:r>
              <a:rPr lang="en-GB" dirty="0"/>
              <a:t>30m x 110mm pipe with 16.4mm diameter aperture</a:t>
            </a:r>
            <a:br>
              <a:rPr lang="en-GB" dirty="0"/>
            </a:br>
            <a:r>
              <a:rPr lang="en-GB" dirty="0"/>
              <a:t>gives 20,000 litres (20m3) water per day</a:t>
            </a:r>
            <a:br>
              <a:rPr lang="en-GB" dirty="0"/>
            </a:br>
            <a:r>
              <a:rPr lang="en-GB" dirty="0"/>
              <a:t>if head is 100mm</a:t>
            </a:r>
          </a:p>
        </p:txBody>
      </p:sp>
      <p:pic>
        <p:nvPicPr>
          <p:cNvPr id="7" name="Picture 6">
            <a:extLst>
              <a:ext uri="{FF2B5EF4-FFF2-40B4-BE49-F238E27FC236}">
                <a16:creationId xmlns:a16="http://schemas.microsoft.com/office/drawing/2014/main" id="{05667FB0-0013-47DA-B200-6321A4C0AE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1075" y="3941300"/>
            <a:ext cx="2916700" cy="2916700"/>
          </a:xfrm>
          <a:prstGeom prst="rect">
            <a:avLst/>
          </a:prstGeom>
        </p:spPr>
      </p:pic>
    </p:spTree>
    <p:extLst>
      <p:ext uri="{BB962C8B-B14F-4D97-AF65-F5344CB8AC3E}">
        <p14:creationId xmlns:p14="http://schemas.microsoft.com/office/powerpoint/2010/main" val="32183178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B76D9-5B82-49D9-9FF0-F575537D2CDF}"/>
              </a:ext>
            </a:extLst>
          </p:cNvPr>
          <p:cNvSpPr>
            <a:spLocks noGrp="1"/>
          </p:cNvSpPr>
          <p:nvPr>
            <p:ph type="title"/>
          </p:nvPr>
        </p:nvSpPr>
        <p:spPr/>
        <p:txBody>
          <a:bodyPr/>
          <a:lstStyle/>
          <a:p>
            <a:endParaRPr lang="en-GB" dirty="0"/>
          </a:p>
        </p:txBody>
      </p:sp>
      <p:pic>
        <p:nvPicPr>
          <p:cNvPr id="4" name="Picture 3">
            <a:extLst>
              <a:ext uri="{FF2B5EF4-FFF2-40B4-BE49-F238E27FC236}">
                <a16:creationId xmlns:a16="http://schemas.microsoft.com/office/drawing/2014/main" id="{05854875-9403-46F8-B277-A056B26C65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5821"/>
            <a:ext cx="12293048" cy="9254491"/>
          </a:xfrm>
          <a:prstGeom prst="rect">
            <a:avLst/>
          </a:prstGeom>
        </p:spPr>
      </p:pic>
      <p:pic>
        <p:nvPicPr>
          <p:cNvPr id="6" name="Picture 5">
            <a:extLst>
              <a:ext uri="{FF2B5EF4-FFF2-40B4-BE49-F238E27FC236}">
                <a16:creationId xmlns:a16="http://schemas.microsoft.com/office/drawing/2014/main" id="{7D0E5F9E-4160-4D9F-8082-BC785069D8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222787" cy="7562850"/>
          </a:xfrm>
          <a:prstGeom prst="rect">
            <a:avLst/>
          </a:prstGeom>
        </p:spPr>
      </p:pic>
      <p:pic>
        <p:nvPicPr>
          <p:cNvPr id="8" name="Picture 7">
            <a:extLst>
              <a:ext uri="{FF2B5EF4-FFF2-40B4-BE49-F238E27FC236}">
                <a16:creationId xmlns:a16="http://schemas.microsoft.com/office/drawing/2014/main" id="{3BD3B842-E30C-499D-878E-C223E34693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07721"/>
            <a:ext cx="12262871" cy="8839200"/>
          </a:xfrm>
          <a:prstGeom prst="rect">
            <a:avLst/>
          </a:prstGeom>
        </p:spPr>
      </p:pic>
      <p:pic>
        <p:nvPicPr>
          <p:cNvPr id="7" name="picture" descr="A large green field with trees in the background&#10;&#10;Description generated with very high confidence">
            <a:extLst>
              <a:ext uri="{FF2B5EF4-FFF2-40B4-BE49-F238E27FC236}">
                <a16:creationId xmlns:a16="http://schemas.microsoft.com/office/drawing/2014/main" id="{FEDCCE7B-3F0F-4D3E-A9AC-2BD53B9D3C22}"/>
              </a:ext>
            </a:extLst>
          </p:cNvPr>
          <p:cNvPicPr/>
          <p:nvPr/>
        </p:nvPicPr>
        <p:blipFill>
          <a:blip r:embed="rId5">
            <a:extLst>
              <a:ext uri="{28A0092B-C50C-407E-A947-70E740481C1C}">
                <a14:useLocalDpi xmlns:a14="http://schemas.microsoft.com/office/drawing/2010/main" val="0"/>
              </a:ext>
            </a:extLst>
          </a:blip>
          <a:stretch>
            <a:fillRect/>
          </a:stretch>
        </p:blipFill>
        <p:spPr>
          <a:xfrm>
            <a:off x="0" y="-807721"/>
            <a:ext cx="12293048" cy="8370569"/>
          </a:xfrm>
          <a:prstGeom prst="rect">
            <a:avLst/>
          </a:prstGeom>
          <a:effectLst/>
        </p:spPr>
      </p:pic>
    </p:spTree>
    <p:extLst>
      <p:ext uri="{BB962C8B-B14F-4D97-AF65-F5344CB8AC3E}">
        <p14:creationId xmlns:p14="http://schemas.microsoft.com/office/powerpoint/2010/main" val="437241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Our journey</a:t>
            </a:r>
          </a:p>
        </p:txBody>
      </p:sp>
      <p:sp>
        <p:nvSpPr>
          <p:cNvPr id="5" name="Content Placeholder 4">
            <a:extLst>
              <a:ext uri="{FF2B5EF4-FFF2-40B4-BE49-F238E27FC236}">
                <a16:creationId xmlns:a16="http://schemas.microsoft.com/office/drawing/2014/main" id="{0A1F1C57-634D-4F11-8D86-47BC04D89DF1}"/>
              </a:ext>
            </a:extLst>
          </p:cNvPr>
          <p:cNvSpPr>
            <a:spLocks noGrp="1"/>
          </p:cNvSpPr>
          <p:nvPr>
            <p:ph idx="1"/>
          </p:nvPr>
        </p:nvSpPr>
        <p:spPr/>
        <p:txBody>
          <a:bodyPr>
            <a:normAutofit fontScale="92500" lnSpcReduction="20000"/>
          </a:bodyPr>
          <a:lstStyle/>
          <a:p>
            <a:r>
              <a:rPr lang="en-GB" dirty="0"/>
              <a:t>Something has to be done!</a:t>
            </a:r>
          </a:p>
          <a:p>
            <a:r>
              <a:rPr lang="en-GB" dirty="0"/>
              <a:t>Take on the responsibility to do it</a:t>
            </a:r>
          </a:p>
          <a:p>
            <a:r>
              <a:rPr lang="en-GB" dirty="0"/>
              <a:t>Explore ways to approach the challenge</a:t>
            </a:r>
          </a:p>
          <a:p>
            <a:r>
              <a:rPr lang="en-GB" dirty="0"/>
              <a:t>Communicate and network widely, taking in all ideas &amp; opinions</a:t>
            </a:r>
          </a:p>
          <a:p>
            <a:r>
              <a:rPr lang="en-GB" dirty="0"/>
              <a:t>Create a plan and coordinate activities from it</a:t>
            </a:r>
          </a:p>
          <a:p>
            <a:r>
              <a:rPr lang="en-GB" dirty="0"/>
              <a:t>Resourceful – supply basic cash for resources, tools etc</a:t>
            </a:r>
          </a:p>
          <a:p>
            <a:r>
              <a:rPr lang="en-GB" dirty="0"/>
              <a:t>Work hard – personal efforts</a:t>
            </a:r>
          </a:p>
          <a:p>
            <a:r>
              <a:rPr lang="en-GB" dirty="0"/>
              <a:t>Motivate partners to help us and find funding</a:t>
            </a:r>
          </a:p>
          <a:p>
            <a:r>
              <a:rPr lang="en-GB" dirty="0"/>
              <a:t>Keep everyone informed </a:t>
            </a:r>
            <a:endParaRPr lang="en-GB" dirty="0">
              <a:cs typeface="Calibri"/>
            </a:endParaRPr>
          </a:p>
          <a:p>
            <a:r>
              <a:rPr lang="en-GB" dirty="0"/>
              <a:t>Take the opportunities to maximise progress with minimal costs</a:t>
            </a:r>
            <a:endParaRPr lang="en-GB" dirty="0">
              <a:cs typeface="Calibri"/>
            </a:endParaRPr>
          </a:p>
        </p:txBody>
      </p:sp>
    </p:spTree>
    <p:extLst>
      <p:ext uri="{BB962C8B-B14F-4D97-AF65-F5344CB8AC3E}">
        <p14:creationId xmlns:p14="http://schemas.microsoft.com/office/powerpoint/2010/main" val="4024646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50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par>
                          <p:cTn id="7" fill="hold">
                            <p:stCondLst>
                              <p:cond delay="1500"/>
                            </p:stCondLst>
                            <p:childTnLst>
                              <p:par>
                                <p:cTn id="8" presetID="1" presetClass="entr" presetSubtype="0" fill="hold" nodeType="afterEffect">
                                  <p:stCondLst>
                                    <p:cond delay="1500"/>
                                  </p:stCondLst>
                                  <p:childTnLst>
                                    <p:set>
                                      <p:cBhvr>
                                        <p:cTn id="9" dur="1" fill="hold">
                                          <p:stCondLst>
                                            <p:cond delay="0"/>
                                          </p:stCondLst>
                                        </p:cTn>
                                        <p:tgtEl>
                                          <p:spTgt spid="5">
                                            <p:txEl>
                                              <p:pRg st="1" end="1"/>
                                            </p:txEl>
                                          </p:spTgt>
                                        </p:tgtEl>
                                        <p:attrNameLst>
                                          <p:attrName>style.visibility</p:attrName>
                                        </p:attrNameLst>
                                      </p:cBhvr>
                                      <p:to>
                                        <p:strVal val="visible"/>
                                      </p:to>
                                    </p:set>
                                  </p:childTnLst>
                                </p:cTn>
                              </p:par>
                            </p:childTnLst>
                          </p:cTn>
                        </p:par>
                        <p:par>
                          <p:cTn id="10" fill="hold">
                            <p:stCondLst>
                              <p:cond delay="3000"/>
                            </p:stCondLst>
                            <p:childTnLst>
                              <p:par>
                                <p:cTn id="11" presetID="1" presetClass="entr" presetSubtype="0" fill="hold" nodeType="afterEffect">
                                  <p:stCondLst>
                                    <p:cond delay="150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par>
                          <p:cTn id="13" fill="hold">
                            <p:stCondLst>
                              <p:cond delay="4500"/>
                            </p:stCondLst>
                            <p:childTnLst>
                              <p:par>
                                <p:cTn id="14" presetID="1" presetClass="entr" presetSubtype="0" fill="hold" nodeType="afterEffect">
                                  <p:stCondLst>
                                    <p:cond delay="1500"/>
                                  </p:stCondLst>
                                  <p:childTnLst>
                                    <p:set>
                                      <p:cBhvr>
                                        <p:cTn id="15" dur="1" fill="hold">
                                          <p:stCondLst>
                                            <p:cond delay="0"/>
                                          </p:stCondLst>
                                        </p:cTn>
                                        <p:tgtEl>
                                          <p:spTgt spid="5">
                                            <p:txEl>
                                              <p:pRg st="3" end="3"/>
                                            </p:txEl>
                                          </p:spTgt>
                                        </p:tgtEl>
                                        <p:attrNameLst>
                                          <p:attrName>style.visibility</p:attrName>
                                        </p:attrNameLst>
                                      </p:cBhvr>
                                      <p:to>
                                        <p:strVal val="visible"/>
                                      </p:to>
                                    </p:set>
                                  </p:childTnLst>
                                </p:cTn>
                              </p:par>
                            </p:childTnLst>
                          </p:cTn>
                        </p:par>
                        <p:par>
                          <p:cTn id="16" fill="hold">
                            <p:stCondLst>
                              <p:cond delay="6000"/>
                            </p:stCondLst>
                            <p:childTnLst>
                              <p:par>
                                <p:cTn id="17" presetID="1" presetClass="entr" presetSubtype="0" fill="hold" nodeType="afterEffect">
                                  <p:stCondLst>
                                    <p:cond delay="150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par>
                          <p:cTn id="19" fill="hold">
                            <p:stCondLst>
                              <p:cond delay="7500"/>
                            </p:stCondLst>
                            <p:childTnLst>
                              <p:par>
                                <p:cTn id="20" presetID="1" presetClass="entr" presetSubtype="0" fill="hold" nodeType="afterEffect">
                                  <p:stCondLst>
                                    <p:cond delay="1500"/>
                                  </p:stCondLst>
                                  <p:childTnLst>
                                    <p:set>
                                      <p:cBhvr>
                                        <p:cTn id="21" dur="1" fill="hold">
                                          <p:stCondLst>
                                            <p:cond delay="0"/>
                                          </p:stCondLst>
                                        </p:cTn>
                                        <p:tgtEl>
                                          <p:spTgt spid="5">
                                            <p:txEl>
                                              <p:pRg st="5" end="5"/>
                                            </p:txEl>
                                          </p:spTgt>
                                        </p:tgtEl>
                                        <p:attrNameLst>
                                          <p:attrName>style.visibility</p:attrName>
                                        </p:attrNameLst>
                                      </p:cBhvr>
                                      <p:to>
                                        <p:strVal val="visible"/>
                                      </p:to>
                                    </p:set>
                                  </p:childTnLst>
                                </p:cTn>
                              </p:par>
                            </p:childTnLst>
                          </p:cTn>
                        </p:par>
                        <p:par>
                          <p:cTn id="22" fill="hold">
                            <p:stCondLst>
                              <p:cond delay="9000"/>
                            </p:stCondLst>
                            <p:childTnLst>
                              <p:par>
                                <p:cTn id="23" presetID="1" presetClass="entr" presetSubtype="0" fill="hold" nodeType="afterEffect">
                                  <p:stCondLst>
                                    <p:cond delay="1500"/>
                                  </p:stCondLst>
                                  <p:childTnLst>
                                    <p:set>
                                      <p:cBhvr>
                                        <p:cTn id="24" dur="1" fill="hold">
                                          <p:stCondLst>
                                            <p:cond delay="0"/>
                                          </p:stCondLst>
                                        </p:cTn>
                                        <p:tgtEl>
                                          <p:spTgt spid="5">
                                            <p:txEl>
                                              <p:pRg st="6" end="6"/>
                                            </p:txEl>
                                          </p:spTgt>
                                        </p:tgtEl>
                                        <p:attrNameLst>
                                          <p:attrName>style.visibility</p:attrName>
                                        </p:attrNameLst>
                                      </p:cBhvr>
                                      <p:to>
                                        <p:strVal val="visible"/>
                                      </p:to>
                                    </p:set>
                                  </p:childTnLst>
                                </p:cTn>
                              </p:par>
                            </p:childTnLst>
                          </p:cTn>
                        </p:par>
                        <p:par>
                          <p:cTn id="25" fill="hold">
                            <p:stCondLst>
                              <p:cond delay="10500"/>
                            </p:stCondLst>
                            <p:childTnLst>
                              <p:par>
                                <p:cTn id="26" presetID="1" presetClass="entr" presetSubtype="0" fill="hold" nodeType="afterEffect">
                                  <p:stCondLst>
                                    <p:cond delay="1500"/>
                                  </p:stCondLst>
                                  <p:childTnLst>
                                    <p:set>
                                      <p:cBhvr>
                                        <p:cTn id="27" dur="1" fill="hold">
                                          <p:stCondLst>
                                            <p:cond delay="0"/>
                                          </p:stCondLst>
                                        </p:cTn>
                                        <p:tgtEl>
                                          <p:spTgt spid="5">
                                            <p:txEl>
                                              <p:pRg st="7" end="7"/>
                                            </p:txEl>
                                          </p:spTgt>
                                        </p:tgtEl>
                                        <p:attrNameLst>
                                          <p:attrName>style.visibility</p:attrName>
                                        </p:attrNameLst>
                                      </p:cBhvr>
                                      <p:to>
                                        <p:strVal val="visible"/>
                                      </p:to>
                                    </p:set>
                                  </p:childTnLst>
                                </p:cTn>
                              </p:par>
                            </p:childTnLst>
                          </p:cTn>
                        </p:par>
                        <p:par>
                          <p:cTn id="28" fill="hold">
                            <p:stCondLst>
                              <p:cond delay="12000"/>
                            </p:stCondLst>
                            <p:childTnLst>
                              <p:par>
                                <p:cTn id="29" presetID="1" presetClass="entr" presetSubtype="0" fill="hold" nodeType="afterEffect">
                                  <p:stCondLst>
                                    <p:cond delay="1500"/>
                                  </p:stCondLst>
                                  <p:childTnLst>
                                    <p:set>
                                      <p:cBhvr>
                                        <p:cTn id="30" dur="1" fill="hold">
                                          <p:stCondLst>
                                            <p:cond delay="0"/>
                                          </p:stCondLst>
                                        </p:cTn>
                                        <p:tgtEl>
                                          <p:spTgt spid="5">
                                            <p:txEl>
                                              <p:pRg st="8" end="8"/>
                                            </p:txEl>
                                          </p:spTgt>
                                        </p:tgtEl>
                                        <p:attrNameLst>
                                          <p:attrName>style.visibility</p:attrName>
                                        </p:attrNameLst>
                                      </p:cBhvr>
                                      <p:to>
                                        <p:strVal val="visible"/>
                                      </p:to>
                                    </p:set>
                                  </p:childTnLst>
                                </p:cTn>
                              </p:par>
                            </p:childTnLst>
                          </p:cTn>
                        </p:par>
                        <p:par>
                          <p:cTn id="31" fill="hold">
                            <p:stCondLst>
                              <p:cond delay="13500"/>
                            </p:stCondLst>
                            <p:childTnLst>
                              <p:par>
                                <p:cTn id="32" presetID="1" presetClass="entr" presetSubtype="0" fill="hold" nodeType="afterEffect">
                                  <p:stCondLst>
                                    <p:cond delay="1500"/>
                                  </p:stCondLst>
                                  <p:childTnLst>
                                    <p:set>
                                      <p:cBhvr>
                                        <p:cTn id="33"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BFEE6-957B-46CE-8C69-8CE270915CA4}"/>
              </a:ext>
            </a:extLst>
          </p:cNvPr>
          <p:cNvSpPr>
            <a:spLocks noGrp="1"/>
          </p:cNvSpPr>
          <p:nvPr>
            <p:ph type="title"/>
          </p:nvPr>
        </p:nvSpPr>
        <p:spPr/>
        <p:txBody>
          <a:bodyPr>
            <a:normAutofit/>
          </a:bodyPr>
          <a:lstStyle/>
          <a:p>
            <a:pPr lvl="1"/>
            <a:r>
              <a:rPr lang="en-GB" sz="4400" kern="1200" dirty="0">
                <a:solidFill>
                  <a:schemeClr val="tx1"/>
                </a:solidFill>
                <a:effectLst/>
                <a:latin typeface="+mj-lt"/>
                <a:ea typeface="+mj-ea"/>
                <a:cs typeface="+mj-cs"/>
              </a:rPr>
              <a:t>Thank You for practical assistance:</a:t>
            </a:r>
          </a:p>
        </p:txBody>
      </p:sp>
      <p:sp>
        <p:nvSpPr>
          <p:cNvPr id="3" name="Content Placeholder 2">
            <a:extLst>
              <a:ext uri="{FF2B5EF4-FFF2-40B4-BE49-F238E27FC236}">
                <a16:creationId xmlns:a16="http://schemas.microsoft.com/office/drawing/2014/main" id="{D92FCFF9-C83D-4734-B74F-5CBB70539A0D}"/>
              </a:ext>
            </a:extLst>
          </p:cNvPr>
          <p:cNvSpPr>
            <a:spLocks noGrp="1"/>
          </p:cNvSpPr>
          <p:nvPr>
            <p:ph sz="half" idx="1"/>
          </p:nvPr>
        </p:nvSpPr>
        <p:spPr>
          <a:xfrm>
            <a:off x="436563" y="1825625"/>
            <a:ext cx="5792028" cy="4351338"/>
          </a:xfrm>
        </p:spPr>
        <p:txBody>
          <a:bodyPr vert="horz" lIns="91440" tIns="45720" rIns="91440" bIns="45720" rtlCol="0" anchor="t">
            <a:noAutofit/>
          </a:bodyPr>
          <a:lstStyle/>
          <a:p>
            <a:pPr lvl="1"/>
            <a:r>
              <a:rPr lang="en-GB" sz="1700" dirty="0">
                <a:effectLst/>
              </a:rPr>
              <a:t>Mike Gibbons started the whole project off</a:t>
            </a:r>
            <a:endParaRPr lang="en-GB" sz="1700" dirty="0"/>
          </a:p>
          <a:p>
            <a:pPr lvl="1"/>
            <a:r>
              <a:rPr lang="en-GB" sz="1700" dirty="0">
                <a:effectLst/>
              </a:rPr>
              <a:t>Hugh Corry surveys and initial advice</a:t>
            </a:r>
            <a:endParaRPr lang="en-GB" sz="1700" dirty="0"/>
          </a:p>
          <a:p>
            <a:pPr lvl="1"/>
            <a:r>
              <a:rPr lang="en-GB" sz="1700" dirty="0"/>
              <a:t>CFCG website &amp; Instagram – Sleath family</a:t>
            </a:r>
          </a:p>
          <a:p>
            <a:pPr lvl="1"/>
            <a:r>
              <a:rPr lang="en-GB" sz="1700" dirty="0"/>
              <a:t>Volunteers from bamboo to replanting trees</a:t>
            </a:r>
          </a:p>
          <a:p>
            <a:pPr lvl="1"/>
            <a:r>
              <a:rPr lang="en-GB" sz="1700" dirty="0"/>
              <a:t>Fellow officers of the CFCG in 2017</a:t>
            </a:r>
          </a:p>
          <a:p>
            <a:pPr lvl="1"/>
            <a:r>
              <a:rPr lang="en-GB" sz="1700" dirty="0">
                <a:effectLst/>
              </a:rPr>
              <a:t>SDNP - Ranger Rob Nicholls, Water vole team</a:t>
            </a:r>
            <a:endParaRPr lang="en-GB" sz="1700" dirty="0"/>
          </a:p>
          <a:p>
            <a:pPr lvl="1"/>
            <a:r>
              <a:rPr lang="en-GB" sz="1700" dirty="0">
                <a:effectLst/>
              </a:rPr>
              <a:t>Andrew Scott – water engineering expertise</a:t>
            </a:r>
            <a:endParaRPr lang="en-GB" sz="1700" dirty="0"/>
          </a:p>
          <a:p>
            <a:pPr lvl="1"/>
            <a:r>
              <a:rPr lang="en-GB" sz="1700" dirty="0">
                <a:effectLst/>
              </a:rPr>
              <a:t>Nick Radford</a:t>
            </a:r>
            <a:r>
              <a:rPr lang="en-GB" sz="1700" dirty="0"/>
              <a:t> </a:t>
            </a:r>
            <a:r>
              <a:rPr lang="en-GB" sz="1700" dirty="0">
                <a:effectLst/>
              </a:rPr>
              <a:t>– </a:t>
            </a:r>
            <a:r>
              <a:rPr lang="en-GB" sz="1700" dirty="0"/>
              <a:t>Natural</a:t>
            </a:r>
            <a:r>
              <a:rPr lang="en-GB" sz="1700" dirty="0">
                <a:effectLst/>
              </a:rPr>
              <a:t> England</a:t>
            </a:r>
            <a:r>
              <a:rPr lang="en-GB" sz="1700" dirty="0"/>
              <a:t> experience</a:t>
            </a:r>
          </a:p>
          <a:p>
            <a:pPr lvl="1"/>
            <a:r>
              <a:rPr lang="en-GB" sz="1700" dirty="0">
                <a:effectLst/>
              </a:rPr>
              <a:t>TCV Ranger - Rachel Bryan</a:t>
            </a:r>
            <a:endParaRPr lang="en-GB" sz="1700" dirty="0"/>
          </a:p>
          <a:p>
            <a:pPr lvl="1"/>
            <a:r>
              <a:rPr lang="en-GB" sz="1700" dirty="0">
                <a:effectLst/>
              </a:rPr>
              <a:t>HCC Rangers - Pete Durnell, Steve Ord &amp; Matthew Heaver</a:t>
            </a:r>
            <a:endParaRPr lang="en-GB" sz="1700" dirty="0"/>
          </a:p>
          <a:p>
            <a:pPr lvl="1"/>
            <a:r>
              <a:rPr lang="en-GB" sz="1700" dirty="0">
                <a:effectLst/>
              </a:rPr>
              <a:t>PSFFA/Test &amp; Itchen Association - Matt Owen-Farmer River Fly Monitoring</a:t>
            </a:r>
            <a:r>
              <a:rPr lang="en-GB" sz="1700" dirty="0"/>
              <a:t>, Angus Buchanan</a:t>
            </a:r>
          </a:p>
          <a:p>
            <a:pPr lvl="1"/>
            <a:r>
              <a:rPr lang="en-GB" sz="1700" dirty="0"/>
              <a:t>Matthew Greening – monthly Riverfly Monitoring</a:t>
            </a:r>
          </a:p>
          <a:p>
            <a:pPr lvl="1"/>
            <a:r>
              <a:rPr lang="en-GB" sz="1700" dirty="0">
                <a:effectLst/>
              </a:rPr>
              <a:t>WCC Trees &amp; Landscapes - Stefan Kowalcyzk &amp; Sue Croker</a:t>
            </a:r>
            <a:endParaRPr lang="en-GB" sz="1700" dirty="0"/>
          </a:p>
        </p:txBody>
      </p:sp>
      <p:sp>
        <p:nvSpPr>
          <p:cNvPr id="4" name="Content Placeholder 3">
            <a:extLst>
              <a:ext uri="{FF2B5EF4-FFF2-40B4-BE49-F238E27FC236}">
                <a16:creationId xmlns:a16="http://schemas.microsoft.com/office/drawing/2014/main" id="{39B0AA6E-2BBE-4738-BCE2-61F66C2BCD69}"/>
              </a:ext>
            </a:extLst>
          </p:cNvPr>
          <p:cNvSpPr>
            <a:spLocks noGrp="1"/>
          </p:cNvSpPr>
          <p:nvPr>
            <p:ph sz="half" idx="2"/>
          </p:nvPr>
        </p:nvSpPr>
        <p:spPr>
          <a:xfrm>
            <a:off x="6172200" y="1825625"/>
            <a:ext cx="5518878" cy="4667250"/>
          </a:xfrm>
        </p:spPr>
        <p:txBody>
          <a:bodyPr vert="horz" lIns="91440" tIns="45720" rIns="91440" bIns="45720" rtlCol="0" anchor="t">
            <a:noAutofit/>
          </a:bodyPr>
          <a:lstStyle/>
          <a:p>
            <a:pPr lvl="1"/>
            <a:r>
              <a:rPr lang="en-GB" sz="1700" dirty="0"/>
              <a:t>Environment Agency – Lawrence Talks &amp; Judith Beard</a:t>
            </a:r>
          </a:p>
          <a:p>
            <a:pPr lvl="1"/>
            <a:r>
              <a:rPr lang="en-GB" sz="1700" dirty="0"/>
              <a:t>Hampshire Biodiversity Records – Nicky Court</a:t>
            </a:r>
          </a:p>
          <a:p>
            <a:pPr lvl="1"/>
            <a:r>
              <a:rPr lang="en-GB" sz="1700" dirty="0"/>
              <a:t>Wessex Chalk Streams – Vee Moore &amp; Rupert Kelton</a:t>
            </a:r>
          </a:p>
          <a:p>
            <a:pPr lvl="1"/>
            <a:r>
              <a:rPr lang="en-GB" sz="1700" dirty="0"/>
              <a:t>Bishops Waltham North Pond - Barry Jerome</a:t>
            </a:r>
          </a:p>
          <a:p>
            <a:pPr lvl="1"/>
            <a:r>
              <a:rPr lang="en-GB" sz="1700" dirty="0">
                <a:effectLst/>
              </a:rPr>
              <a:t>Winchester College River Keeper - Mark Sankey</a:t>
            </a:r>
          </a:p>
          <a:p>
            <a:pPr lvl="1"/>
            <a:r>
              <a:rPr lang="en-GB" sz="1700" dirty="0">
                <a:effectLst/>
              </a:rPr>
              <a:t>Natural England – Dr Alex Poynter</a:t>
            </a:r>
          </a:p>
          <a:p>
            <a:pPr lvl="1"/>
            <a:r>
              <a:rPr lang="en-GB" sz="1700" dirty="0">
                <a:effectLst/>
              </a:rPr>
              <a:t>Prof Martin Burton – water engineering expertise</a:t>
            </a:r>
          </a:p>
          <a:p>
            <a:pPr lvl="1"/>
            <a:r>
              <a:rPr lang="en-GB" sz="1700" dirty="0">
                <a:effectLst/>
              </a:rPr>
              <a:t>Tim Walker – moth surveys</a:t>
            </a:r>
          </a:p>
          <a:p>
            <a:pPr lvl="1"/>
            <a:r>
              <a:rPr lang="en-GB" sz="1700" dirty="0">
                <a:effectLst/>
              </a:rPr>
              <a:t>Hampshire Bat recorder – Nik Knight</a:t>
            </a:r>
          </a:p>
          <a:p>
            <a:pPr lvl="1"/>
            <a:r>
              <a:rPr lang="en-GB" sz="1700" dirty="0">
                <a:effectLst/>
              </a:rPr>
              <a:t>TARCA </a:t>
            </a:r>
            <a:r>
              <a:rPr lang="en-GB" sz="1700" dirty="0" err="1">
                <a:effectLst/>
              </a:rPr>
              <a:t>bioblitz</a:t>
            </a:r>
            <a:r>
              <a:rPr lang="en-GB" sz="1700" dirty="0"/>
              <a:t> team</a:t>
            </a:r>
            <a:r>
              <a:rPr lang="en-GB" sz="1700" dirty="0">
                <a:effectLst/>
              </a:rPr>
              <a:t> – </a:t>
            </a:r>
            <a:r>
              <a:rPr lang="en-GB" sz="1700" dirty="0"/>
              <a:t>led by </a:t>
            </a:r>
            <a:r>
              <a:rPr lang="en-GB" sz="1700" dirty="0">
                <a:effectLst/>
              </a:rPr>
              <a:t>Graeme </a:t>
            </a:r>
            <a:r>
              <a:rPr lang="en-GB" sz="1700" dirty="0"/>
              <a:t>Davis</a:t>
            </a:r>
          </a:p>
          <a:p>
            <a:pPr lvl="1"/>
            <a:r>
              <a:rPr lang="en-GB" sz="1700" dirty="0"/>
              <a:t>Nick Horn energy and tree &amp; channel expertise</a:t>
            </a:r>
          </a:p>
          <a:p>
            <a:pPr lvl="1"/>
            <a:r>
              <a:rPr lang="en-GB" sz="1700" dirty="0">
                <a:effectLst/>
              </a:rPr>
              <a:t>Metal detectors – Mark Spinney &amp; Chris Moss</a:t>
            </a:r>
          </a:p>
          <a:p>
            <a:pPr lvl="1"/>
            <a:r>
              <a:rPr lang="en-US" sz="1700" dirty="0"/>
              <a:t>Hampshire Watercourse Consent – Paul </a:t>
            </a:r>
            <a:r>
              <a:rPr lang="en-US" sz="1700" dirty="0" err="1"/>
              <a:t>Prowting</a:t>
            </a:r>
            <a:endParaRPr lang="en-US" sz="1700" dirty="0"/>
          </a:p>
          <a:p>
            <a:pPr lvl="1"/>
            <a:r>
              <a:rPr lang="en-GB" sz="1700" dirty="0"/>
              <a:t>Approximately 30 experts have helped us in 2017</a:t>
            </a:r>
          </a:p>
        </p:txBody>
      </p:sp>
    </p:spTree>
    <p:extLst>
      <p:ext uri="{BB962C8B-B14F-4D97-AF65-F5344CB8AC3E}">
        <p14:creationId xmlns:p14="http://schemas.microsoft.com/office/powerpoint/2010/main" val="1785494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74CD4-6921-45B4-B951-D636A61F5190}"/>
              </a:ext>
            </a:extLst>
          </p:cNvPr>
          <p:cNvSpPr>
            <a:spLocks noGrp="1"/>
          </p:cNvSpPr>
          <p:nvPr>
            <p:ph type="title"/>
          </p:nvPr>
        </p:nvSpPr>
        <p:spPr/>
        <p:txBody>
          <a:bodyPr>
            <a:normAutofit/>
          </a:bodyPr>
          <a:lstStyle/>
          <a:p>
            <a:pPr lvl="0"/>
            <a:r>
              <a:rPr lang="en-GB" sz="4400" kern="1200" dirty="0">
                <a:solidFill>
                  <a:schemeClr val="tx1"/>
                </a:solidFill>
                <a:effectLst/>
                <a:latin typeface="+mj-lt"/>
                <a:ea typeface="+mj-ea"/>
                <a:cs typeface="+mj-cs"/>
              </a:rPr>
              <a:t>Thank You for financial support:</a:t>
            </a:r>
          </a:p>
        </p:txBody>
      </p:sp>
      <p:sp>
        <p:nvSpPr>
          <p:cNvPr id="3" name="Content Placeholder 2">
            <a:extLst>
              <a:ext uri="{FF2B5EF4-FFF2-40B4-BE49-F238E27FC236}">
                <a16:creationId xmlns:a16="http://schemas.microsoft.com/office/drawing/2014/main" id="{82D0253D-A71B-490E-B4D4-598DBC9E464A}"/>
              </a:ext>
            </a:extLst>
          </p:cNvPr>
          <p:cNvSpPr>
            <a:spLocks noGrp="1"/>
          </p:cNvSpPr>
          <p:nvPr>
            <p:ph idx="1"/>
          </p:nvPr>
        </p:nvSpPr>
        <p:spPr/>
        <p:txBody>
          <a:bodyPr vert="horz" lIns="91440" tIns="45720" rIns="91440" bIns="45720" rtlCol="0" anchor="t">
            <a:normAutofit fontScale="92500" lnSpcReduction="10000"/>
          </a:bodyPr>
          <a:lstStyle/>
          <a:p>
            <a:pPr lvl="1"/>
            <a:r>
              <a:rPr lang="en-GB" sz="2800" dirty="0">
                <a:solidFill>
                  <a:schemeClr val="tx1">
                    <a:lumMod val="50000"/>
                    <a:lumOff val="50000"/>
                  </a:schemeClr>
                </a:solidFill>
              </a:rPr>
              <a:t>£1,000 County </a:t>
            </a:r>
            <a:r>
              <a:rPr lang="en-GB" sz="2800" dirty="0">
                <a:solidFill>
                  <a:schemeClr val="tx1">
                    <a:lumMod val="50000"/>
                    <a:lumOff val="50000"/>
                  </a:schemeClr>
                </a:solidFill>
                <a:effectLst/>
              </a:rPr>
              <a:t>Councillor Fiona Mather</a:t>
            </a:r>
          </a:p>
          <a:p>
            <a:pPr lvl="1"/>
            <a:r>
              <a:rPr lang="en-GB" sz="2800" dirty="0">
                <a:solidFill>
                  <a:schemeClr val="tx1">
                    <a:lumMod val="50000"/>
                    <a:lumOff val="50000"/>
                  </a:schemeClr>
                </a:solidFill>
              </a:rPr>
              <a:t>£1,000 County </a:t>
            </a:r>
            <a:r>
              <a:rPr lang="en-GB" sz="2800" dirty="0">
                <a:solidFill>
                  <a:schemeClr val="tx1">
                    <a:lumMod val="50000"/>
                    <a:lumOff val="50000"/>
                  </a:schemeClr>
                </a:solidFill>
                <a:effectLst/>
              </a:rPr>
              <a:t>Councillor Dom Hiscock</a:t>
            </a:r>
          </a:p>
          <a:p>
            <a:pPr lvl="1"/>
            <a:r>
              <a:rPr lang="en-GB" sz="2800" dirty="0">
                <a:solidFill>
                  <a:schemeClr val="tx1">
                    <a:lumMod val="50000"/>
                    <a:lumOff val="50000"/>
                  </a:schemeClr>
                </a:solidFill>
                <a:effectLst/>
              </a:rPr>
              <a:t>£   500 TCV Chestnut Fund</a:t>
            </a:r>
          </a:p>
          <a:p>
            <a:pPr lvl="1"/>
            <a:r>
              <a:rPr lang="en-GB" sz="2800" dirty="0">
                <a:solidFill>
                  <a:schemeClr val="tx1">
                    <a:lumMod val="50000"/>
                    <a:lumOff val="50000"/>
                  </a:schemeClr>
                </a:solidFill>
              </a:rPr>
              <a:t>£   500 WCC Town Forum</a:t>
            </a:r>
            <a:endParaRPr lang="en-GB" sz="2800" dirty="0">
              <a:solidFill>
                <a:schemeClr val="tx1">
                  <a:lumMod val="50000"/>
                  <a:lumOff val="50000"/>
                </a:schemeClr>
              </a:solidFill>
              <a:effectLst/>
            </a:endParaRPr>
          </a:p>
          <a:p>
            <a:pPr lvl="1"/>
            <a:r>
              <a:rPr lang="en-GB" sz="2800" dirty="0">
                <a:solidFill>
                  <a:schemeClr val="tx1">
                    <a:lumMod val="50000"/>
                    <a:lumOff val="50000"/>
                  </a:schemeClr>
                </a:solidFill>
              </a:rPr>
              <a:t>£2,000 South Downs National Park Authority</a:t>
            </a:r>
          </a:p>
          <a:p>
            <a:pPr lvl="1"/>
            <a:r>
              <a:rPr lang="en-GB" sz="2800" dirty="0">
                <a:solidFill>
                  <a:schemeClr val="tx1">
                    <a:lumMod val="50000"/>
                    <a:lumOff val="50000"/>
                  </a:schemeClr>
                </a:solidFill>
              </a:rPr>
              <a:t>£1,500 </a:t>
            </a:r>
            <a:r>
              <a:rPr lang="en-GB" sz="2800" dirty="0">
                <a:solidFill>
                  <a:schemeClr val="tx1">
                    <a:lumMod val="50000"/>
                    <a:lumOff val="50000"/>
                  </a:schemeClr>
                </a:solidFill>
                <a:effectLst/>
              </a:rPr>
              <a:t>WINnovations / Community First Dragon's Den</a:t>
            </a:r>
          </a:p>
          <a:p>
            <a:pPr lvl="1"/>
            <a:r>
              <a:rPr lang="en-GB" sz="2800" u="sng" dirty="0">
                <a:solidFill>
                  <a:schemeClr val="tx1">
                    <a:lumMod val="50000"/>
                    <a:lumOff val="50000"/>
                  </a:schemeClr>
                </a:solidFill>
                <a:effectLst/>
              </a:rPr>
              <a:t>£1,050 Personal donations from the community</a:t>
            </a:r>
          </a:p>
          <a:p>
            <a:pPr lvl="1"/>
            <a:r>
              <a:rPr lang="en-GB" sz="2800" dirty="0">
                <a:effectLst/>
              </a:rPr>
              <a:t>£7,550 Sub Total</a:t>
            </a:r>
          </a:p>
          <a:p>
            <a:pPr lvl="1"/>
            <a:r>
              <a:rPr lang="en-GB" sz="2800" dirty="0">
                <a:solidFill>
                  <a:schemeClr val="tx1">
                    <a:lumMod val="50000"/>
                    <a:lumOff val="50000"/>
                  </a:schemeClr>
                </a:solidFill>
                <a:effectLst/>
              </a:rPr>
              <a:t>£   430 Gifts in kind from the community</a:t>
            </a:r>
          </a:p>
          <a:p>
            <a:pPr lvl="1"/>
            <a:r>
              <a:rPr lang="en-GB" sz="2800" dirty="0">
                <a:solidFill>
                  <a:schemeClr val="tx1">
                    <a:lumMod val="50000"/>
                    <a:lumOff val="50000"/>
                  </a:schemeClr>
                </a:solidFill>
              </a:rPr>
              <a:t>e£ 400 </a:t>
            </a:r>
            <a:r>
              <a:rPr lang="en-GB" sz="2800" dirty="0">
                <a:solidFill>
                  <a:schemeClr val="tx1">
                    <a:lumMod val="50000"/>
                    <a:lumOff val="50000"/>
                  </a:schemeClr>
                </a:solidFill>
                <a:effectLst/>
              </a:rPr>
              <a:t>Shrub whips from TCV Ovo energy</a:t>
            </a:r>
          </a:p>
          <a:p>
            <a:pPr lvl="1"/>
            <a:r>
              <a:rPr lang="en-GB" sz="2800" dirty="0">
                <a:solidFill>
                  <a:schemeClr val="bg1">
                    <a:lumMod val="75000"/>
                  </a:schemeClr>
                </a:solidFill>
              </a:rPr>
              <a:t>£2,000 Winchester Round Table Bonfire Fund (mid March)</a:t>
            </a:r>
            <a:endParaRPr lang="en-GB" sz="2800" dirty="0">
              <a:solidFill>
                <a:schemeClr val="tx1">
                  <a:lumMod val="50000"/>
                  <a:lumOff val="50000"/>
                </a:schemeClr>
              </a:solidFill>
              <a:effectLst/>
            </a:endParaRPr>
          </a:p>
          <a:p>
            <a:pPr lvl="1"/>
            <a:endParaRPr lang="en-GB" sz="3600" dirty="0"/>
          </a:p>
        </p:txBody>
      </p:sp>
    </p:spTree>
    <p:extLst>
      <p:ext uri="{BB962C8B-B14F-4D97-AF65-F5344CB8AC3E}">
        <p14:creationId xmlns:p14="http://schemas.microsoft.com/office/powerpoint/2010/main" val="11198454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21569-4331-43CF-AEAD-396F387EEBDA}"/>
              </a:ext>
            </a:extLst>
          </p:cNvPr>
          <p:cNvSpPr>
            <a:spLocks noGrp="1"/>
          </p:cNvSpPr>
          <p:nvPr>
            <p:ph type="title"/>
          </p:nvPr>
        </p:nvSpPr>
        <p:spPr>
          <a:xfrm>
            <a:off x="838200" y="365125"/>
            <a:ext cx="10515600" cy="985373"/>
          </a:xfrm>
        </p:spPr>
        <p:txBody>
          <a:bodyPr>
            <a:normAutofit/>
          </a:bodyPr>
          <a:lstStyle/>
          <a:p>
            <a:r>
              <a:rPr lang="en-GB" sz="4400" kern="1200" dirty="0">
                <a:solidFill>
                  <a:schemeClr val="tx1"/>
                </a:solidFill>
                <a:effectLst/>
                <a:latin typeface="+mj-lt"/>
                <a:ea typeface="+mj-ea"/>
                <a:cs typeface="+mj-cs"/>
              </a:rPr>
              <a:t>The story so far</a:t>
            </a:r>
          </a:p>
        </p:txBody>
      </p:sp>
      <p:sp>
        <p:nvSpPr>
          <p:cNvPr id="4" name="Content Placeholder 3">
            <a:extLst>
              <a:ext uri="{FF2B5EF4-FFF2-40B4-BE49-F238E27FC236}">
                <a16:creationId xmlns:a16="http://schemas.microsoft.com/office/drawing/2014/main" id="{6F84D1D2-9C9F-4598-AF7A-8A106EF4BF0E}"/>
              </a:ext>
            </a:extLst>
          </p:cNvPr>
          <p:cNvSpPr>
            <a:spLocks noGrp="1"/>
          </p:cNvSpPr>
          <p:nvPr>
            <p:ph sz="half" idx="1"/>
          </p:nvPr>
        </p:nvSpPr>
        <p:spPr>
          <a:xfrm>
            <a:off x="838200" y="1477108"/>
            <a:ext cx="10515600" cy="4699855"/>
          </a:xfrm>
        </p:spPr>
        <p:txBody>
          <a:bodyPr>
            <a:normAutofit fontScale="92500" lnSpcReduction="10000"/>
          </a:bodyPr>
          <a:lstStyle/>
          <a:p>
            <a:pPr lvl="0"/>
            <a:r>
              <a:rPr lang="en-GB" dirty="0"/>
              <a:t>Site uncared for, fen overgrown, derelict, dumped on, declining to scrub</a:t>
            </a:r>
          </a:p>
          <a:p>
            <a:pPr lvl="0"/>
            <a:r>
              <a:rPr lang="en-GB" dirty="0"/>
              <a:t>Dec 19 2016 - CFCG sparked at post carols party</a:t>
            </a:r>
          </a:p>
          <a:p>
            <a:pPr lvl="0"/>
            <a:r>
              <a:rPr lang="en-GB" dirty="0"/>
              <a:t>Jan 22 – consultation with interested residents / owners</a:t>
            </a:r>
          </a:p>
          <a:p>
            <a:pPr lvl="0"/>
            <a:r>
              <a:rPr lang="en-GB" dirty="0"/>
              <a:t>Feb 21 – launch AGM with strategic consultation</a:t>
            </a:r>
          </a:p>
          <a:p>
            <a:pPr lvl="0"/>
            <a:r>
              <a:rPr lang="en-GB" dirty="0"/>
              <a:t>Mar 18 – community cuts down main bamboo patch</a:t>
            </a:r>
          </a:p>
          <a:p>
            <a:pPr lvl="0"/>
            <a:r>
              <a:rPr lang="en-GB" dirty="0"/>
              <a:t>Apr 4 – first draft of Conservation Management plan</a:t>
            </a:r>
          </a:p>
          <a:p>
            <a:pPr lvl="0"/>
            <a:r>
              <a:rPr lang="en-GB" dirty="0"/>
              <a:t>May 14 – open day fen tour and strategy review meeting</a:t>
            </a:r>
          </a:p>
          <a:p>
            <a:pPr lvl="0"/>
            <a:r>
              <a:rPr lang="en-GB" dirty="0"/>
              <a:t>June 7 – publication of the 2017- 2022 Conservation Management plan</a:t>
            </a:r>
          </a:p>
          <a:p>
            <a:pPr lvl="0"/>
            <a:r>
              <a:rPr lang="en-GB" dirty="0"/>
              <a:t>Sept 18 – Nick Horn starts tree, channel &amp; pond work</a:t>
            </a:r>
          </a:p>
          <a:p>
            <a:pPr lvl="0"/>
            <a:r>
              <a:rPr lang="en-GB" dirty="0"/>
              <a:t>Nov 6 – Nick reworks the channels and bund</a:t>
            </a:r>
          </a:p>
        </p:txBody>
      </p:sp>
    </p:spTree>
    <p:extLst>
      <p:ext uri="{BB962C8B-B14F-4D97-AF65-F5344CB8AC3E}">
        <p14:creationId xmlns:p14="http://schemas.microsoft.com/office/powerpoint/2010/main" val="15596966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 name="Picture 19">
            <a:extLst>
              <a:ext uri="{FF2B5EF4-FFF2-40B4-BE49-F238E27FC236}">
                <a16:creationId xmlns:a16="http://schemas.microsoft.com/office/drawing/2014/main" id="{F31949E1-8386-46C5-AE09-5977DCE449DD}"/>
              </a:ext>
            </a:extLst>
          </p:cNvPr>
          <p:cNvPicPr>
            <a:picLocks noChangeAspect="1"/>
          </p:cNvPicPr>
          <p:nvPr/>
        </p:nvPicPr>
        <p:blipFill>
          <a:blip r:embed="rId2"/>
          <a:stretch>
            <a:fillRect/>
          </a:stretch>
        </p:blipFill>
        <p:spPr>
          <a:xfrm>
            <a:off x="0" y="-766551"/>
            <a:ext cx="12216190" cy="6871607"/>
          </a:xfrm>
          <a:prstGeom prst="rect">
            <a:avLst/>
          </a:prstGeom>
        </p:spPr>
      </p:pic>
      <p:pic>
        <p:nvPicPr>
          <p:cNvPr id="17" name="Picture 17">
            <a:extLst>
              <a:ext uri="{FF2B5EF4-FFF2-40B4-BE49-F238E27FC236}">
                <a16:creationId xmlns:a16="http://schemas.microsoft.com/office/drawing/2014/main" id="{F9A047AB-6D07-4DD0-B8F6-97F16205BB62}"/>
              </a:ext>
            </a:extLst>
          </p:cNvPr>
          <p:cNvPicPr>
            <a:picLocks noChangeAspect="1"/>
          </p:cNvPicPr>
          <p:nvPr/>
        </p:nvPicPr>
        <p:blipFill>
          <a:blip r:embed="rId3"/>
          <a:stretch>
            <a:fillRect/>
          </a:stretch>
        </p:blipFill>
        <p:spPr>
          <a:xfrm>
            <a:off x="42166" y="-818747"/>
            <a:ext cx="12216188" cy="6871606"/>
          </a:xfrm>
          <a:prstGeom prst="rect">
            <a:avLst/>
          </a:prstGeom>
        </p:spPr>
      </p:pic>
      <p:pic>
        <p:nvPicPr>
          <p:cNvPr id="13" name="Picture 13">
            <a:extLst>
              <a:ext uri="{FF2B5EF4-FFF2-40B4-BE49-F238E27FC236}">
                <a16:creationId xmlns:a16="http://schemas.microsoft.com/office/drawing/2014/main" id="{FC952983-0E21-48C1-9CF6-CF23CB381DFC}"/>
              </a:ext>
            </a:extLst>
          </p:cNvPr>
          <p:cNvPicPr>
            <a:picLocks noChangeAspect="1"/>
          </p:cNvPicPr>
          <p:nvPr/>
        </p:nvPicPr>
        <p:blipFill>
          <a:blip r:embed="rId4"/>
          <a:stretch>
            <a:fillRect/>
          </a:stretch>
        </p:blipFill>
        <p:spPr>
          <a:xfrm>
            <a:off x="91393" y="-870944"/>
            <a:ext cx="12216189" cy="6871607"/>
          </a:xfrm>
          <a:prstGeom prst="rect">
            <a:avLst/>
          </a:prstGeom>
        </p:spPr>
      </p:pic>
      <p:pic>
        <p:nvPicPr>
          <p:cNvPr id="11" name="Picture 11">
            <a:extLst>
              <a:ext uri="{FF2B5EF4-FFF2-40B4-BE49-F238E27FC236}">
                <a16:creationId xmlns:a16="http://schemas.microsoft.com/office/drawing/2014/main" id="{AA4B6F5D-BD7B-483C-8112-C029DEE12C10}"/>
              </a:ext>
            </a:extLst>
          </p:cNvPr>
          <p:cNvPicPr>
            <a:picLocks noChangeAspect="1"/>
          </p:cNvPicPr>
          <p:nvPr/>
        </p:nvPicPr>
        <p:blipFill>
          <a:blip r:embed="rId5"/>
          <a:stretch>
            <a:fillRect/>
          </a:stretch>
        </p:blipFill>
        <p:spPr>
          <a:xfrm>
            <a:off x="49229" y="-766550"/>
            <a:ext cx="12216188" cy="6871606"/>
          </a:xfrm>
          <a:prstGeom prst="rect">
            <a:avLst/>
          </a:prstGeom>
        </p:spPr>
      </p:pic>
      <p:pic>
        <p:nvPicPr>
          <p:cNvPr id="15" name="Picture 15">
            <a:extLst>
              <a:ext uri="{FF2B5EF4-FFF2-40B4-BE49-F238E27FC236}">
                <a16:creationId xmlns:a16="http://schemas.microsoft.com/office/drawing/2014/main" id="{6128BB55-4C53-4F9F-9E43-13D11A12F8A0}"/>
              </a:ext>
            </a:extLst>
          </p:cNvPr>
          <p:cNvPicPr>
            <a:picLocks noChangeAspect="1"/>
          </p:cNvPicPr>
          <p:nvPr/>
        </p:nvPicPr>
        <p:blipFill>
          <a:blip r:embed="rId6"/>
          <a:stretch>
            <a:fillRect/>
          </a:stretch>
        </p:blipFill>
        <p:spPr>
          <a:xfrm>
            <a:off x="42166" y="-766552"/>
            <a:ext cx="12216188" cy="6871606"/>
          </a:xfrm>
          <a:prstGeom prst="rect">
            <a:avLst/>
          </a:prstGeom>
        </p:spPr>
      </p:pic>
      <p:pic>
        <p:nvPicPr>
          <p:cNvPr id="3" name="Picture 2">
            <a:extLst>
              <a:ext uri="{FF2B5EF4-FFF2-40B4-BE49-F238E27FC236}">
                <a16:creationId xmlns:a16="http://schemas.microsoft.com/office/drawing/2014/main" id="{C8393F07-391E-4FA4-8E5E-611539072A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63" y="78493"/>
            <a:ext cx="12191998" cy="6130955"/>
          </a:xfrm>
          <a:prstGeom prst="rect">
            <a:avLst/>
          </a:prstGeom>
        </p:spPr>
      </p:pic>
    </p:spTree>
    <p:extLst>
      <p:ext uri="{BB962C8B-B14F-4D97-AF65-F5344CB8AC3E}">
        <p14:creationId xmlns:p14="http://schemas.microsoft.com/office/powerpoint/2010/main" val="602998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1+#ppt_w/2"/>
                                          </p:val>
                                        </p:tav>
                                        <p:tav tm="100000">
                                          <p:val>
                                            <p:strVal val="#ppt_x"/>
                                          </p:val>
                                        </p:tav>
                                      </p:tavLst>
                                    </p:anim>
                                    <p:anim calcmode="lin" valueType="num">
                                      <p:cBhvr additive="base">
                                        <p:cTn id="14"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1+#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1+#ppt_w/2"/>
                                          </p:val>
                                        </p:tav>
                                        <p:tav tm="100000">
                                          <p:val>
                                            <p:strVal val="#ppt_x"/>
                                          </p:val>
                                        </p:tav>
                                      </p:tavLst>
                                    </p:anim>
                                    <p:anim calcmode="lin" valueType="num">
                                      <p:cBhvr additive="base">
                                        <p:cTn id="26"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1+#ppt_w/2"/>
                                          </p:val>
                                        </p:tav>
                                        <p:tav tm="100000">
                                          <p:val>
                                            <p:strVal val="#ppt_x"/>
                                          </p:val>
                                        </p:tav>
                                      </p:tavLst>
                                    </p:anim>
                                    <p:anim calcmode="lin" valueType="num">
                                      <p:cBhvr additive="base">
                                        <p:cTn id="32"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C720000F-E4B1-43D5-A280-0B1653C1DB29}"/>
              </a:ext>
            </a:extLst>
          </p:cNvPr>
          <p:cNvPicPr>
            <a:picLocks noGrp="1" noChangeAspect="1"/>
          </p:cNvPicPr>
          <p:nvPr>
            <p:ph sz="half" idx="1"/>
          </p:nvPr>
        </p:nvPicPr>
        <p:blipFill>
          <a:blip r:embed="rId2"/>
          <a:stretch>
            <a:fillRect/>
          </a:stretch>
        </p:blipFill>
        <p:spPr>
          <a:xfrm>
            <a:off x="-3846911" y="-2348068"/>
            <a:ext cx="22511513" cy="10164712"/>
          </a:xfrm>
          <a:prstGeom prst="rect">
            <a:avLst/>
          </a:prstGeom>
        </p:spPr>
      </p:pic>
      <p:pic>
        <p:nvPicPr>
          <p:cNvPr id="7" name="Picture 7">
            <a:extLst>
              <a:ext uri="{FF2B5EF4-FFF2-40B4-BE49-F238E27FC236}">
                <a16:creationId xmlns:a16="http://schemas.microsoft.com/office/drawing/2014/main" id="{F7908DCE-6738-4FA2-A642-639A1947A8E1}"/>
              </a:ext>
            </a:extLst>
          </p:cNvPr>
          <p:cNvPicPr>
            <a:picLocks noGrp="1" noChangeAspect="1"/>
          </p:cNvPicPr>
          <p:nvPr>
            <p:ph sz="half" idx="2"/>
          </p:nvPr>
        </p:nvPicPr>
        <p:blipFill>
          <a:blip r:embed="rId3"/>
          <a:stretch>
            <a:fillRect/>
          </a:stretch>
        </p:blipFill>
        <p:spPr>
          <a:xfrm>
            <a:off x="-1" y="-1"/>
            <a:ext cx="13898711" cy="78166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12324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EC46EC7-FA77-4C63-96BD-58BB1E37A3C3}"/>
              </a:ext>
            </a:extLst>
          </p:cNvPr>
          <p:cNvSpPr>
            <a:spLocks noGrp="1"/>
          </p:cNvSpPr>
          <p:nvPr>
            <p:ph sz="half" idx="1"/>
          </p:nvPr>
        </p:nvSpPr>
        <p:spPr>
          <a:xfrm>
            <a:off x="2063261" y="587829"/>
            <a:ext cx="5852829" cy="5917474"/>
          </a:xfrm>
          <a:ln>
            <a:solidFill>
              <a:schemeClr val="accent1">
                <a:shade val="50000"/>
              </a:schemeClr>
            </a:solidFill>
          </a:ln>
          <a:effectLst/>
        </p:spPr>
        <p:txBody>
          <a:bodyPr>
            <a:normAutofit fontScale="92500" lnSpcReduction="10000"/>
          </a:bodyPr>
          <a:lstStyle/>
          <a:p>
            <a:pPr marL="0" indent="0">
              <a:buNone/>
            </a:pPr>
            <a:r>
              <a:rPr lang="en-GB" sz="2000" dirty="0"/>
              <a:t>RE: Clausentum Fen                  29 September 2017</a:t>
            </a:r>
          </a:p>
          <a:p>
            <a:pPr marL="0" indent="0">
              <a:buNone/>
            </a:pPr>
            <a:r>
              <a:rPr lang="en-GB" sz="2000" dirty="0"/>
              <a:t>Marcus</a:t>
            </a:r>
            <a:br>
              <a:rPr lang="en-GB" sz="2000" dirty="0"/>
            </a:br>
            <a:br>
              <a:rPr lang="en-GB" sz="2000" dirty="0"/>
            </a:br>
            <a:r>
              <a:rPr lang="en-GB" sz="2000" dirty="0"/>
              <a:t>I understand that this is a brilliant initiative by local residents supported by ourselves and Trust for Conservation Volunteers (TCV) to undertake some of the habitat management on Clausentum Fen.</a:t>
            </a:r>
            <a:br>
              <a:rPr lang="en-GB" sz="2000" dirty="0"/>
            </a:br>
            <a:br>
              <a:rPr lang="en-GB" sz="2000" dirty="0"/>
            </a:br>
            <a:r>
              <a:rPr lang="en-GB" sz="2000" dirty="0"/>
              <a:t>You have raised the funding to employ a contractor to undertake tree clearance and ground works which frankly we were unlikely to have the resources to do ourselves. However our Rangers are very supportive of the project.</a:t>
            </a:r>
            <a:br>
              <a:rPr lang="en-GB" sz="2000" dirty="0"/>
            </a:br>
            <a:br>
              <a:rPr lang="en-GB" sz="2000" dirty="0"/>
            </a:br>
            <a:r>
              <a:rPr lang="en-GB" sz="2000" dirty="0"/>
              <a:t>Again this is a great example of local community involvement in managing a very important  green space. I will try to visit you at some point.</a:t>
            </a:r>
            <a:br>
              <a:rPr lang="en-GB" sz="2000" dirty="0"/>
            </a:br>
            <a:br>
              <a:rPr lang="en-GB" sz="2000" dirty="0"/>
            </a:br>
            <a:r>
              <a:rPr lang="en-GB" sz="2000" dirty="0"/>
              <a:t>Best wishes</a:t>
            </a:r>
            <a:br>
              <a:rPr lang="en-GB" sz="2000" dirty="0"/>
            </a:br>
            <a:br>
              <a:rPr lang="en-GB" sz="2000" dirty="0"/>
            </a:br>
            <a:r>
              <a:rPr lang="en-GB" sz="2000" dirty="0"/>
              <a:t>Andrew</a:t>
            </a:r>
            <a:br>
              <a:rPr lang="en-GB" sz="2000" dirty="0"/>
            </a:br>
            <a:br>
              <a:rPr lang="en-GB" sz="2000" dirty="0"/>
            </a:br>
            <a:r>
              <a:rPr lang="en-GB" sz="2000" dirty="0"/>
              <a:t>Cllr Andrew Gibson</a:t>
            </a:r>
            <a:br>
              <a:rPr lang="en-GB" sz="2000" dirty="0"/>
            </a:br>
            <a:r>
              <a:rPr lang="en-GB" sz="2000" dirty="0"/>
              <a:t>Executive Member - Culture, Recreation &amp; Countryside</a:t>
            </a:r>
            <a:br>
              <a:rPr lang="en-GB" sz="2000" dirty="0"/>
            </a:br>
            <a:r>
              <a:rPr lang="en-GB" sz="2000" dirty="0"/>
              <a:t>Hampshire County Council</a:t>
            </a:r>
          </a:p>
        </p:txBody>
      </p:sp>
    </p:spTree>
    <p:extLst>
      <p:ext uri="{BB962C8B-B14F-4D97-AF65-F5344CB8AC3E}">
        <p14:creationId xmlns:p14="http://schemas.microsoft.com/office/powerpoint/2010/main" val="475016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2017 Management Plan</a:t>
            </a:r>
          </a:p>
        </p:txBody>
      </p:sp>
      <p:sp>
        <p:nvSpPr>
          <p:cNvPr id="3" name="Content Placeholder 2"/>
          <p:cNvSpPr>
            <a:spLocks noGrp="1"/>
          </p:cNvSpPr>
          <p:nvPr>
            <p:ph idx="1"/>
          </p:nvPr>
        </p:nvSpPr>
        <p:spPr>
          <a:xfrm>
            <a:off x="838200" y="1780825"/>
            <a:ext cx="10515600" cy="4802187"/>
          </a:xfrm>
        </p:spPr>
        <p:txBody>
          <a:bodyPr>
            <a:normAutofit/>
          </a:bodyPr>
          <a:lstStyle/>
          <a:p>
            <a:pPr marL="0" indent="0">
              <a:buNone/>
            </a:pPr>
            <a:r>
              <a:rPr lang="en-GB" dirty="0"/>
              <a:t>Water is the key element of Clausentum Fen and restoring its potential to provide protected chalk stream, wetland fen and pond habitats will add significantly to the biodiversity of the Itchen SSSI and the South Downs National Park. </a:t>
            </a:r>
          </a:p>
          <a:p>
            <a:pPr marL="514350" indent="-514350">
              <a:buAutoNum type="alphaLcParenR"/>
            </a:pPr>
            <a:r>
              <a:rPr lang="en-GB" dirty="0"/>
              <a:t>restore and conserve the different habitats to optimise biodiversity</a:t>
            </a:r>
          </a:p>
          <a:p>
            <a:pPr marL="514350" indent="-514350">
              <a:buAutoNum type="alphaLcParenR"/>
            </a:pPr>
            <a:r>
              <a:rPr lang="en-GB" dirty="0"/>
              <a:t>enlist, engage and inform the community with our biodiversity programme</a:t>
            </a:r>
          </a:p>
          <a:p>
            <a:pPr marL="514350" indent="-514350">
              <a:buAutoNum type="alphaLcParenR"/>
            </a:pPr>
            <a:r>
              <a:rPr lang="en-GB" dirty="0"/>
              <a:t>maintain community access via the recreation area and paths</a:t>
            </a:r>
          </a:p>
          <a:p>
            <a:pPr marL="514350" indent="-514350">
              <a:buAutoNum type="alphaLcParenR"/>
            </a:pPr>
            <a:r>
              <a:rPr lang="en-GB" dirty="0"/>
              <a:t>upgrade Clausentum Fen to a Local Nature Reserve to secure long-term support and protection t to support desired species.</a:t>
            </a:r>
          </a:p>
        </p:txBody>
      </p:sp>
      <p:pic>
        <p:nvPicPr>
          <p:cNvPr id="5" name="Picture 4">
            <a:extLst>
              <a:ext uri="{FF2B5EF4-FFF2-40B4-BE49-F238E27FC236}">
                <a16:creationId xmlns:a16="http://schemas.microsoft.com/office/drawing/2014/main" id="{2B39B3C1-2E1C-457A-9FF5-836DD7AA04CE}"/>
              </a:ext>
            </a:extLst>
          </p:cNvPr>
          <p:cNvPicPr>
            <a:picLocks noChangeAspect="1"/>
          </p:cNvPicPr>
          <p:nvPr/>
        </p:nvPicPr>
        <p:blipFill>
          <a:blip r:embed="rId2"/>
          <a:stretch>
            <a:fillRect/>
          </a:stretch>
        </p:blipFill>
        <p:spPr>
          <a:xfrm>
            <a:off x="1304413" y="1474033"/>
            <a:ext cx="8623358" cy="5018842"/>
          </a:xfrm>
          <a:prstGeom prst="rect">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3909678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chemeClr val="tx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chemeClr val="tx2"/>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chemeClr val="tx2"/>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chemeClr val="tx2"/>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chemeClr val="tx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5899F9-10F4-4621-83B6-FFA867D4EF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605758"/>
            <a:ext cx="10133613" cy="5646483"/>
          </a:xfrm>
          <a:prstGeom prst="rect">
            <a:avLst/>
          </a:prstGeom>
        </p:spPr>
      </p:pic>
    </p:spTree>
    <p:extLst>
      <p:ext uri="{BB962C8B-B14F-4D97-AF65-F5344CB8AC3E}">
        <p14:creationId xmlns:p14="http://schemas.microsoft.com/office/powerpoint/2010/main" val="7201227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5831</TotalTime>
  <Words>869</Words>
  <Application>Microsoft Office PowerPoint</Application>
  <PresentationFormat>Widescreen</PresentationFormat>
  <Paragraphs>104</Paragraphs>
  <Slides>14</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等线</vt:lpstr>
      <vt:lpstr>SimSun</vt:lpstr>
      <vt:lpstr>Arial</vt:lpstr>
      <vt:lpstr>Calibri</vt:lpstr>
      <vt:lpstr>Calibri Light</vt:lpstr>
      <vt:lpstr>Times New Roman</vt:lpstr>
      <vt:lpstr>Office Theme</vt:lpstr>
      <vt:lpstr>CLAUSENTUM FEN CONSERVATION GROUP</vt:lpstr>
      <vt:lpstr>Thank You for practical assistance:</vt:lpstr>
      <vt:lpstr>Thank You for financial support:</vt:lpstr>
      <vt:lpstr>The story so far</vt:lpstr>
      <vt:lpstr>PowerPoint Presentation</vt:lpstr>
      <vt:lpstr>PowerPoint Presentation</vt:lpstr>
      <vt:lpstr>PowerPoint Presentation</vt:lpstr>
      <vt:lpstr>2017 Management Plan</vt:lpstr>
      <vt:lpstr>PowerPoint Presentation</vt:lpstr>
      <vt:lpstr>PowerPoint Presentation</vt:lpstr>
      <vt:lpstr>PowerPoint Presentation</vt:lpstr>
      <vt:lpstr>30m x 110mm pipe with 16.4mm diameter aperture gives 20,000 litres (20m3) water per day if head is 100mm</vt:lpstr>
      <vt:lpstr>PowerPoint Presentation</vt:lpstr>
      <vt:lpstr>Our journey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CLAUSENTUM FEN CONSERVATION GROUP</dc:title>
  <dc:creator>Marcus Swalwell</dc:creator>
  <cp:lastModifiedBy>Marcus Swalwell</cp:lastModifiedBy>
  <cp:revision>21</cp:revision>
  <cp:lastPrinted>2018-02-18T15:42:52Z</cp:lastPrinted>
  <dcterms:created xsi:type="dcterms:W3CDTF">2018-01-17T16:34:11Z</dcterms:created>
  <dcterms:modified xsi:type="dcterms:W3CDTF">2018-02-18T16:16:31Z</dcterms:modified>
</cp:coreProperties>
</file>